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7D02E-449B-4BEB-8DF0-C12CC7A5917D}" v="2" dt="2024-12-09T17:41:57.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1" d="100"/>
          <a:sy n="61" d="100"/>
        </p:scale>
        <p:origin x="81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5812"/>
    </p:cViewPr>
  </p:sorterViewPr>
  <p:notesViewPr>
    <p:cSldViewPr snapToGrid="0">
      <p:cViewPr>
        <p:scale>
          <a:sx n="110" d="100"/>
          <a:sy n="110" d="100"/>
        </p:scale>
        <p:origin x="1348" y="-18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Xin chào, tôi tên là ________________,</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và tôi là một _____________________ (chuyên gia dinh dưỡng có cấp phép hành nghề, thực tập sinh,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Tôi cũng là một thành viên của Hiệp hội Dinh dưỡng và Thực phẩm (Academy), tổ chức lớn nhất thế giới của các chuyên gia về dinh dưỡng và thực phẩm.</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Các thành viên của Hiệp hội đóng vai trò quan trọng trong việc định hướng lựa chọn thực phẩm của công chúng và cam kết cải thiện sức khoẻ của quốc gia.</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Là những chuyên gia về dinh dưỡng và thực phẩm, các chuyên gia về dinh dưỡng có cấp phép hành nghề (RDN) phục vụ trong những vị trí có tác động tích cực đến sức khoẻ của bệnh nhân, khách hàng và cộng đồng. Các chuyên gia dinh dưỡng có giấy phép hành nghề cung cấp những dịch vụ phòng ngừa và dinh dưỡng trị liệu ở nhiều cơ sở khác nhau, và họ là nguồn đáng tin cậy về những loại thực phẩm nên dùng.</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NDTR</a:t>
            </a:r>
            <a:r>
              <a:rPr lang="en-US"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s</a:t>
            </a:r>
            <a:r>
              <a:rPr lang="vi-VN"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cũng được sử dụng trên toàn cộng đồng trong các lĩnh vực như bệnh viện, phòng khám y tế công cộng, viện dưỡng lão, v.v. và sử dụng kiến ​​thức dinh dưỡng của họ để giúp mọi người thay đổi lối sống tích cực.</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khám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sự</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i="1" dirty="0"/>
          </a:p>
          <a:p>
            <a:pPr marL="342900" marR="0" lvl="0" indent="-342900">
              <a:buFont typeface="Symbol" panose="05050102010706020507" pitchFamily="18" charset="2"/>
              <a:buChar char=""/>
            </a:pPr>
            <a:r>
              <a:rPr lang="vi-VN"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Thử nghiệm các công thức nấu ăn sử dụng các nguyên liệu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kỹ</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thuật</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nấu</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ăn</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vi-VN"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khác nhau</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Hãy</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thêm</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các</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văn</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hóa</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truyền</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thống</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ưa</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thích</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của</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quý</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vị</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thử</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các</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hương</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vị</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trên</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toàn</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cầu</a:t>
            </a:r>
            <a:r>
              <a:rPr lang="en-US"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vi-VN"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Học cách đọc các Nhãn Thông tin Dinh dưỡng</a:t>
            </a:r>
            <a:endParaRPr lang="en-US" dirty="0">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vi-VN" dirty="0">
                <a:solidFill>
                  <a:srgbClr val="000000"/>
                </a:solidFill>
                <a:effectLst/>
                <a:latin typeface="Calibri Light" panose="020F0302020204030204" pitchFamily="34" charset="0"/>
                <a:ea typeface="Times New Roman" panose="02020603050405020304" pitchFamily="18" charset="0"/>
              </a:rPr>
              <a:t>Hãy thưởng thức bữa ăn cùng bạn bè hoặc gia đình, khi có thể.</a:t>
            </a:r>
            <a:endParaRPr lang="en-US" dirty="0">
              <a:solidFill>
                <a:srgbClr val="000000"/>
              </a:solidFill>
              <a:effectLst/>
              <a:latin typeface="Calibri Light" panose="020F0302020204030204" pitchFamily="34" charset="0"/>
              <a:ea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endParaRPr lang="en-US" i="1" dirty="0">
              <a:solidFill>
                <a:srgbClr val="000000"/>
              </a:solidFill>
              <a:latin typeface="Calibri Light" panose="020F030202020403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Mặc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dù</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vi-VN" dirty="0">
                <a:effectLst/>
                <a:latin typeface="Calibri" panose="020F0502020204030204" pitchFamily="34" charset="0"/>
                <a:ea typeface="Times New Roman" panose="02020603050405020304" pitchFamily="18" charset="0"/>
                <a:cs typeface="Calibri" panose="020F0502020204030204" pitchFamily="34" charset="0"/>
              </a:rPr>
              <a:t> đặc thù</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nền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cụ</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phổ</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biến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nền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biến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ý </a:t>
            </a:r>
            <a:r>
              <a:rPr lang="en-US" dirty="0" err="1">
                <a:effectLst/>
                <a:latin typeface="Calibri" panose="020F0502020204030204" pitchFamily="34" charset="0"/>
                <a:ea typeface="Times New Roman" panose="02020603050405020304" pitchFamily="18" charset="0"/>
                <a:cs typeface="Calibri" panose="020F0502020204030204" pitchFamily="34" charset="0"/>
              </a:rPr>
              <a:t>nghĩa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Ví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dụ</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đậu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đậu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đỏ</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đậu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đen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đậu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thận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trắng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lứt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hương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từ</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nhẹ</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cay </a:t>
            </a:r>
            <a:r>
              <a:rPr lang="en-US" dirty="0" err="1">
                <a:effectLst/>
                <a:latin typeface="Calibri" panose="020F0502020204030204" pitchFamily="34" charset="0"/>
                <a:ea typeface="Times New Roman" panose="02020603050405020304" pitchFamily="18" charset="0"/>
                <a:cs typeface="Calibri" panose="020F0502020204030204" pitchFamily="34" charset="0"/>
              </a:rPr>
              <a:t>tùy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thuộc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loại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R="0" lvl="0">
              <a:lnSpc>
                <a:spcPct val="107000"/>
              </a:lnSpc>
              <a:spcAft>
                <a:spcPts val="800"/>
              </a:spcAft>
            </a:pPr>
            <a:endParaRPr lang="en-US" i="1" dirty="0">
              <a:solidFill>
                <a:srgbClr val="000000"/>
              </a:solidFill>
              <a:latin typeface="Calibri Light" panose="020F0302020204030204" pitchFamily="34" charset="0"/>
            </a:endParaRPr>
          </a:p>
          <a:p>
            <a:pPr marR="0" lvl="0">
              <a:lnSpc>
                <a:spcPct val="107000"/>
              </a:lnSpc>
              <a:spcAft>
                <a:spcPts val="800"/>
              </a:spcAft>
            </a:pPr>
            <a:r>
              <a:rPr lang="en-US" i="1" dirty="0" err="1">
                <a:effectLst/>
                <a:latin typeface="Calibri" panose="020F0502020204030204" pitchFamily="34" charset="0"/>
                <a:ea typeface="Times New Roman" panose="02020603050405020304" pitchFamily="18" charset="0"/>
              </a:rPr>
              <a:t>Quý</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vị</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có</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thể</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nghĩ</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thêm</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các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ví</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dụ</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khác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không</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Có</a:t>
            </a:r>
            <a:r>
              <a:rPr lang="en-US" i="1" dirty="0">
                <a:effectLst/>
                <a:latin typeface="Calibri" panose="020F0502020204030204" pitchFamily="34" charset="0"/>
                <a:ea typeface="Times New Roman" panose="02020603050405020304" pitchFamily="18" charset="0"/>
              </a:rPr>
              <a:t> ai </a:t>
            </a:r>
            <a:r>
              <a:rPr lang="en-US" i="1" dirty="0" err="1">
                <a:effectLst/>
                <a:latin typeface="Calibri" panose="020F0502020204030204" pitchFamily="34" charset="0"/>
                <a:ea typeface="Times New Roman" panose="02020603050405020304" pitchFamily="18" charset="0"/>
              </a:rPr>
              <a:t>muốn</a:t>
            </a:r>
            <a:r>
              <a:rPr lang="en-US" i="1" dirty="0">
                <a:effectLst/>
                <a:latin typeface="Calibri" panose="020F0502020204030204" pitchFamily="34" charset="0"/>
                <a:ea typeface="Times New Roman" panose="02020603050405020304" pitchFamily="18" charset="0"/>
              </a:rPr>
              <a:t> chia </a:t>
            </a:r>
            <a:r>
              <a:rPr lang="en-US" i="1" dirty="0" err="1">
                <a:effectLst/>
                <a:latin typeface="Calibri" panose="020F0502020204030204" pitchFamily="34" charset="0"/>
                <a:ea typeface="Times New Roman" panose="02020603050405020304" pitchFamily="18" charset="0"/>
              </a:rPr>
              <a:t>sẻ</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về</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cách</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mình</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dự</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định</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khám</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phá</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sự</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kết</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nối</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giữa</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thực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phẩm</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và</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văn</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hóa</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không</a:t>
            </a:r>
            <a:r>
              <a:rPr lang="en-US" i="1" dirty="0">
                <a:effectLst/>
                <a:latin typeface="Calibri" panose="020F0502020204030204" pitchFamily="34" charset="0"/>
                <a:ea typeface="Times New Roman" panose="02020603050405020304" pitchFamily="18" charset="0"/>
              </a:rPr>
              <a:t>?</a:t>
            </a:r>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bè</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đình</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Hãy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nghĩ</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tất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cả</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dịp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kỷ</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niệm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ngày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lễ</a:t>
            </a:r>
            <a:r>
              <a:rPr lang="en-US" dirty="0">
                <a:effectLst/>
                <a:latin typeface="Calibri" panose="020F0502020204030204" pitchFamily="34" charset="0"/>
                <a:ea typeface="Times New Roman" panose="02020603050405020304" pitchFamily="18" charset="0"/>
                <a:cs typeface="Calibri" panose="020F0502020204030204" pitchFamily="34" charset="0"/>
              </a:rPr>
              <a:t> hay </a:t>
            </a:r>
            <a:r>
              <a:rPr lang="en-US" dirty="0" err="1">
                <a:effectLst/>
                <a:latin typeface="Calibri" panose="020F0502020204030204" pitchFamily="34" charset="0"/>
                <a:ea typeface="Times New Roman" panose="02020603050405020304" pitchFamily="18" charset="0"/>
                <a:cs typeface="Calibri" panose="020F0502020204030204" pitchFamily="34" charset="0"/>
              </a:rPr>
              <a:t>sự</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kiện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biệt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chẳng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nhật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chỉ</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giản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cùng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dịp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cuối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tuần</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Cùng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hội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tìm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biến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biến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nguồn</a:t>
            </a:r>
            <a:r>
              <a:rPr lang="vi-VN" dirty="0">
                <a:effectLst/>
                <a:latin typeface="Calibri" panose="020F0502020204030204" pitchFamily="34" charset="0"/>
                <a:ea typeface="Times New Roman" panose="02020603050405020304" pitchFamily="18" charset="0"/>
                <a:cs typeface="Calibri" panose="020F0502020204030204" pitchFamily="34" charset="0"/>
              </a:rPr>
              <a:t> gốc của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cùng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đem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lợi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ích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bổ</a:t>
            </a:r>
            <a:r>
              <a:rPr lang="en-US" dirty="0">
                <a:effectLst/>
                <a:latin typeface="Calibri" panose="020F0502020204030204" pitchFamily="34" charset="0"/>
                <a:ea typeface="Times New Roman" panose="02020603050405020304" pitchFamily="18" charset="0"/>
                <a:cs typeface="Calibri" panose="020F0502020204030204" pitchFamily="34" charset="0"/>
              </a:rPr>
              <a:t> sung.</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Ví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dụ</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nghiên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cứu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đã</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chỉ</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ra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rằng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thiếu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niên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cùng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xuyên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đã</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tăng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rau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nguồn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canxi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nạp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thiếu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niên</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US" dirty="0">
                <a:effectLst/>
                <a:latin typeface="Calibri" panose="020F0502020204030204" pitchFamily="34" charset="0"/>
                <a:ea typeface="Times New Roman" panose="02020603050405020304" pitchFamily="18" charset="0"/>
              </a:rPr>
              <a:t>(</a:t>
            </a:r>
            <a:r>
              <a:rPr lang="en-US" dirty="0" err="1">
                <a:effectLst/>
                <a:latin typeface="Calibri" panose="020F0502020204030204" pitchFamily="34" charset="0"/>
                <a:ea typeface="Times New Roman" panose="02020603050405020304" pitchFamily="18" charset="0"/>
              </a:rPr>
              <a:t>Nguồn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Ủy</a:t>
            </a:r>
            <a:r>
              <a:rPr lang="en-US" dirty="0">
                <a:effectLst/>
                <a:latin typeface="Calibri" panose="020F0502020204030204" pitchFamily="34" charset="0"/>
                <a:ea typeface="Times New Roman" panose="02020603050405020304" pitchFamily="18" charset="0"/>
              </a:rPr>
              <a:t> Ban </a:t>
            </a:r>
            <a:r>
              <a:rPr lang="en-US" dirty="0" err="1">
                <a:effectLst/>
                <a:latin typeface="Calibri" panose="020F0502020204030204" pitchFamily="34" charset="0"/>
                <a:ea typeface="Times New Roman" panose="02020603050405020304" pitchFamily="18" charset="0"/>
              </a:rPr>
              <a:t>Tư</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Vấn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Hướng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Dẫn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Chế</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Ăn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Uống</a:t>
            </a:r>
            <a:r>
              <a:rPr lang="en-US" dirty="0">
                <a:effectLst/>
                <a:latin typeface="Calibri" panose="020F0502020204030204" pitchFamily="34" charset="0"/>
                <a:ea typeface="Times New Roman" panose="02020603050405020304" pitchFamily="18" charset="0"/>
              </a:rPr>
              <a:t>. 2015. </a:t>
            </a:r>
            <a:r>
              <a:rPr lang="en-US" dirty="0" err="1">
                <a:effectLst/>
                <a:latin typeface="Calibri" panose="020F0502020204030204" pitchFamily="34" charset="0"/>
                <a:ea typeface="Times New Roman" panose="02020603050405020304" pitchFamily="18" charset="0"/>
              </a:rPr>
              <a:t>Báo</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Cáo</a:t>
            </a:r>
            <a:r>
              <a:rPr lang="en-US" dirty="0">
                <a:effectLst/>
                <a:latin typeface="Calibri" panose="020F0502020204030204" pitchFamily="34" charset="0"/>
                <a:ea typeface="Times New Roman" panose="02020603050405020304" pitchFamily="18" charset="0"/>
              </a:rPr>
              <a:t> Khoa </a:t>
            </a:r>
            <a:r>
              <a:rPr lang="en-US" dirty="0" err="1">
                <a:effectLst/>
                <a:latin typeface="Calibri" panose="020F0502020204030204" pitchFamily="34" charset="0"/>
                <a:ea typeface="Times New Roman" panose="02020603050405020304" pitchFamily="18" charset="0"/>
              </a:rPr>
              <a:t>Học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Ủy</a:t>
            </a:r>
            <a:r>
              <a:rPr lang="en-US" dirty="0">
                <a:effectLst/>
                <a:latin typeface="Calibri" panose="020F0502020204030204" pitchFamily="34" charset="0"/>
                <a:ea typeface="Times New Roman" panose="02020603050405020304" pitchFamily="18" charset="0"/>
              </a:rPr>
              <a:t> Ban </a:t>
            </a:r>
            <a:r>
              <a:rPr lang="en-US" dirty="0" err="1">
                <a:effectLst/>
                <a:latin typeface="Calibri" panose="020F0502020204030204" pitchFamily="34" charset="0"/>
                <a:ea typeface="Times New Roman" panose="02020603050405020304" pitchFamily="18" charset="0"/>
              </a:rPr>
              <a:t>Tư</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Vấn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Hướng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Dẫn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Chế</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Ăn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Uống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năm</a:t>
            </a:r>
            <a:r>
              <a:rPr lang="en-US" dirty="0">
                <a:effectLst/>
                <a:latin typeface="Calibri" panose="020F0502020204030204" pitchFamily="34" charset="0"/>
                <a:ea typeface="Times New Roman" panose="02020603050405020304" pitchFamily="18" charset="0"/>
              </a:rPr>
              <a:t> 2015: </a:t>
            </a:r>
            <a:r>
              <a:rPr lang="en-US" dirty="0" err="1">
                <a:effectLst/>
                <a:latin typeface="Calibri" panose="020F0502020204030204" pitchFamily="34" charset="0"/>
                <a:ea typeface="Times New Roman" panose="02020603050405020304" pitchFamily="18" charset="0"/>
              </a:rPr>
              <a:t>Báo</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Cáo</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Tư</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Vấn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cho</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Trưởng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Bộ</a:t>
            </a:r>
            <a:r>
              <a:rPr lang="en-US" dirty="0">
                <a:effectLst/>
                <a:latin typeface="Calibri" panose="020F0502020204030204" pitchFamily="34" charset="0"/>
                <a:ea typeface="Times New Roman" panose="02020603050405020304" pitchFamily="18" charset="0"/>
              </a:rPr>
              <a:t> Y </a:t>
            </a:r>
            <a:r>
              <a:rPr lang="en-US" dirty="0" err="1">
                <a:effectLst/>
                <a:latin typeface="Calibri" panose="020F0502020204030204" pitchFamily="34" charset="0"/>
                <a:ea typeface="Times New Roman" panose="02020603050405020304" pitchFamily="18" charset="0"/>
              </a:rPr>
              <a:t>Tế</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Dịch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Vụ</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Nhân</a:t>
            </a:r>
            <a:r>
              <a:rPr lang="en-US" dirty="0">
                <a:effectLst/>
                <a:latin typeface="Calibri" panose="020F0502020204030204" pitchFamily="34" charset="0"/>
                <a:ea typeface="Times New Roman" panose="02020603050405020304" pitchFamily="18" charset="0"/>
              </a:rPr>
              <a:t> Sinh </a:t>
            </a:r>
            <a:r>
              <a:rPr lang="en-US" dirty="0" err="1">
                <a:effectLst/>
                <a:latin typeface="Calibri" panose="020F0502020204030204" pitchFamily="34" charset="0"/>
                <a:ea typeface="Times New Roman" panose="02020603050405020304" pitchFamily="18" charset="0"/>
              </a:rPr>
              <a:t>và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Trưởng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Nông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Nghiệp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Nông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Nghiệp</a:t>
            </a:r>
            <a:r>
              <a:rPr lang="en-US" dirty="0">
                <a:effectLst/>
                <a:latin typeface="Calibri" panose="020F0502020204030204" pitchFamily="34" charset="0"/>
                <a:ea typeface="Times New Roman" panose="02020603050405020304" pitchFamily="18" charset="0"/>
              </a:rPr>
              <a:t> Hoa </a:t>
            </a:r>
            <a:r>
              <a:rPr lang="en-US" dirty="0" err="1">
                <a:effectLst/>
                <a:latin typeface="Calibri" panose="020F0502020204030204" pitchFamily="34" charset="0"/>
                <a:ea typeface="Times New Roman" panose="02020603050405020304" pitchFamily="18" charset="0"/>
              </a:rPr>
              <a:t>Kỳ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Cơ</a:t>
            </a:r>
            <a:r>
              <a:rPr lang="en-US" dirty="0">
                <a:effectLst/>
                <a:latin typeface="Calibri" panose="020F0502020204030204" pitchFamily="34" charset="0"/>
                <a:ea typeface="Times New Roman" panose="02020603050405020304" pitchFamily="18" charset="0"/>
              </a:rPr>
              <a:t> Quan </a:t>
            </a:r>
            <a:r>
              <a:rPr lang="en-US" dirty="0" err="1">
                <a:effectLst/>
                <a:latin typeface="Calibri" panose="020F0502020204030204" pitchFamily="34" charset="0"/>
                <a:ea typeface="Times New Roman" panose="02020603050405020304" pitchFamily="18" charset="0"/>
              </a:rPr>
              <a:t>Nghiên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Cứu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Nông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Nghiệp</a:t>
            </a:r>
            <a:r>
              <a:rPr lang="en-US" dirty="0">
                <a:effectLst/>
                <a:latin typeface="Calibri" panose="020F0502020204030204" pitchFamily="34" charset="0"/>
                <a:ea typeface="Times New Roman" panose="02020603050405020304" pitchFamily="18" charset="0"/>
              </a:rPr>
              <a:t>, Washington, DC. </a:t>
            </a:r>
            <a:r>
              <a:rPr lang="en-US" dirty="0" err="1">
                <a:effectLst/>
                <a:latin typeface="Calibri" panose="020F0502020204030204" pitchFamily="34" charset="0"/>
                <a:ea typeface="Times New Roman" panose="02020603050405020304" pitchFamily="18" charset="0"/>
              </a:rPr>
              <a:t>Có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sẵn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tại</a:t>
            </a:r>
            <a:r>
              <a:rPr lang="en-US" dirty="0">
                <a:effectLst/>
                <a:latin typeface="Calibri" panose="020F0502020204030204" pitchFamily="34" charset="0"/>
                <a:ea typeface="Times New Roman" panose="02020603050405020304" pitchFamily="18" charset="0"/>
              </a:rPr>
              <a:t> </a:t>
            </a:r>
            <a:r>
              <a:rPr lang="en-US" u="sng" dirty="0">
                <a:effectLst/>
                <a:latin typeface="Calibri" panose="020F0502020204030204" pitchFamily="34" charset="0"/>
                <a:ea typeface="Times New Roman" panose="02020603050405020304" pitchFamily="18" charset="0"/>
              </a:rPr>
              <a:t>https://ods.od.nih.gov/about/2015_dgac_report.aspx.)</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Calibri" panose="020F0502020204030204" pitchFamily="34" charset="0"/>
                <a:ea typeface="Times New Roman" panose="02020603050405020304" pitchFamily="18" charset="0"/>
              </a:rPr>
              <a:t>Một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cách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khác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Phẩm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Kết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Nối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Chúng</a:t>
            </a:r>
            <a:r>
              <a:rPr lang="en-US" dirty="0">
                <a:effectLst/>
                <a:latin typeface="Calibri" panose="020F0502020204030204" pitchFamily="34" charset="0"/>
                <a:ea typeface="Times New Roman" panose="02020603050405020304" pitchFamily="18" charset="0"/>
              </a:rPr>
              <a:t> Ta </a:t>
            </a:r>
            <a:r>
              <a:rPr lang="en-US" dirty="0" err="1">
                <a:effectLst/>
                <a:latin typeface="Calibri" panose="020F0502020204030204" pitchFamily="34" charset="0"/>
                <a:ea typeface="Times New Roman" panose="02020603050405020304" pitchFamily="18" charset="0"/>
              </a:rPr>
              <a:t>là</a:t>
            </a:r>
            <a:r>
              <a:rPr lang="en-US" dirty="0">
                <a:effectLst/>
                <a:latin typeface="Calibri" panose="020F0502020204030204" pitchFamily="34" charset="0"/>
                <a:ea typeface="Times New Roman" panose="02020603050405020304" pitchFamily="18" charset="0"/>
              </a:rPr>
              <a:t> qua </a:t>
            </a:r>
            <a:r>
              <a:rPr lang="en-US" dirty="0" err="1">
                <a:effectLst/>
                <a:latin typeface="Calibri" panose="020F0502020204030204" pitchFamily="34" charset="0"/>
                <a:ea typeface="Times New Roman" panose="02020603050405020304" pitchFamily="18" charset="0"/>
              </a:rPr>
              <a:t>từng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giai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đoạn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cuộc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đời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thông</a:t>
            </a:r>
            <a:r>
              <a:rPr lang="en-US" dirty="0">
                <a:effectLst/>
                <a:latin typeface="Calibri" panose="020F0502020204030204" pitchFamily="34" charset="0"/>
                <a:ea typeface="Times New Roman" panose="02020603050405020304" pitchFamily="18" charset="0"/>
              </a:rPr>
              <a:t> qua </a:t>
            </a:r>
            <a:r>
              <a:rPr lang="en-US" dirty="0" err="1">
                <a:effectLst/>
                <a:latin typeface="Calibri" panose="020F0502020204030204" pitchFamily="34" charset="0"/>
                <a:ea typeface="Times New Roman" panose="02020603050405020304" pitchFamily="18" charset="0"/>
              </a:rPr>
              <a:t>cung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cấp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chất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dinh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dưỡng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chúng</a:t>
            </a:r>
            <a:r>
              <a:rPr lang="en-US" dirty="0">
                <a:effectLst/>
                <a:latin typeface="Calibri" panose="020F0502020204030204" pitchFamily="34" charset="0"/>
                <a:ea typeface="Times New Roman" panose="02020603050405020304" pitchFamily="18" charset="0"/>
              </a:rPr>
              <a:t> ta </a:t>
            </a:r>
            <a:r>
              <a:rPr lang="en-US" dirty="0" err="1">
                <a:effectLst/>
                <a:latin typeface="Calibri" panose="020F0502020204030204" pitchFamily="34" charset="0"/>
                <a:ea typeface="Times New Roman" panose="02020603050405020304" pitchFamily="18" charset="0"/>
              </a:rPr>
              <a:t>cần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từ</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sinh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ra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cho</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đến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đi</a:t>
            </a:r>
            <a:r>
              <a:rPr lang="en-US" dirty="0">
                <a:effectLst/>
                <a:latin typeface="Calibri" panose="020F0502020204030204" pitchFamily="34" charset="0"/>
                <a:ea typeface="Times New Roman" panose="02020603050405020304" pitchFamily="18" charset="0"/>
              </a:rPr>
              <a:t>.</a:t>
            </a:r>
          </a:p>
          <a:p>
            <a:endParaRPr lang="en-US" dirty="0">
              <a:latin typeface="Calibri" panose="020F0502020204030204" pitchFamily="34" charset="0"/>
            </a:endParaRPr>
          </a:p>
          <a:p>
            <a:r>
              <a:rPr lang="en-US" dirty="0" err="1">
                <a:effectLst/>
                <a:latin typeface="Calibri" panose="020F0502020204030204" pitchFamily="34" charset="0"/>
                <a:ea typeface="PMingLiU" panose="02020500000000000000" pitchFamily="18" charset="-120"/>
              </a:rPr>
              <a:t>Nạp</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đủ</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canxi</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từ</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khi</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còn</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nhỏ</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giúp</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giảm</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thiểu</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nguy</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cơ</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loãng</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xương</a:t>
            </a:r>
            <a:r>
              <a:rPr lang="en-US" dirty="0">
                <a:effectLst/>
                <a:latin typeface="Calibri" panose="020F0502020204030204" pitchFamily="34" charset="0"/>
                <a:ea typeface="PMingLiU" panose="02020500000000000000" pitchFamily="18" charset="-120"/>
              </a:rPr>
              <a:t>, hay </a:t>
            </a:r>
            <a:r>
              <a:rPr lang="en-US" dirty="0" err="1">
                <a:effectLst/>
                <a:latin typeface="Calibri" panose="020F0502020204030204" pitchFamily="34" charset="0"/>
                <a:ea typeface="PMingLiU" panose="02020500000000000000" pitchFamily="18" charset="-120"/>
              </a:rPr>
              <a:t>yếu</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xương</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khi</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chúng</a:t>
            </a:r>
            <a:r>
              <a:rPr lang="en-US" dirty="0">
                <a:effectLst/>
                <a:latin typeface="Calibri" panose="020F0502020204030204" pitchFamily="34" charset="0"/>
                <a:ea typeface="PMingLiU" panose="02020500000000000000" pitchFamily="18" charset="-120"/>
              </a:rPr>
              <a:t> ta </a:t>
            </a:r>
            <a:r>
              <a:rPr lang="en-US" dirty="0" err="1">
                <a:effectLst/>
                <a:latin typeface="Calibri" panose="020F0502020204030204" pitchFamily="34" charset="0"/>
                <a:ea typeface="PMingLiU" panose="02020500000000000000" pitchFamily="18" charset="-120"/>
              </a:rPr>
              <a:t>già</a:t>
            </a:r>
            <a:r>
              <a:rPr lang="en-US" dirty="0">
                <a:effectLst/>
                <a:latin typeface="Calibri" panose="020F0502020204030204" pitchFamily="34" charset="0"/>
                <a:ea typeface="PMingLiU" panose="02020500000000000000" pitchFamily="18" charset="-120"/>
              </a:rPr>
              <a:t> </a:t>
            </a:r>
            <a:r>
              <a:rPr lang="en-US" dirty="0" err="1">
                <a:effectLst/>
                <a:latin typeface="Calibri" panose="020F0502020204030204" pitchFamily="34" charset="0"/>
                <a:ea typeface="PMingLiU" panose="02020500000000000000" pitchFamily="18" charset="-120"/>
              </a:rPr>
              <a:t>đi</a:t>
            </a:r>
            <a:r>
              <a:rPr lang="en-US" dirty="0">
                <a:effectLst/>
                <a:latin typeface="Calibri" panose="020F0502020204030204" pitchFamily="34" charset="0"/>
                <a:ea typeface="PMingLiU" panose="02020500000000000000" pitchFamily="18" charset="-12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tiếp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tục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xây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sự</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mọi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giai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cuộc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tìm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cầu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đổi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theo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tuổi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tác</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Đảm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bảo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khảo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nguồn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đáng</a:t>
            </a:r>
            <a:r>
              <a:rPr lang="en-US" dirty="0">
                <a:effectLst/>
                <a:latin typeface="Calibri" panose="020F0502020204030204" pitchFamily="34" charset="0"/>
                <a:ea typeface="Times New Roman" panose="02020603050405020304" pitchFamily="18" charset="0"/>
                <a:cs typeface="Calibri" panose="020F0502020204030204" pitchFamily="34" charset="0"/>
              </a:rPr>
              <a:t> tin </a:t>
            </a:r>
            <a:r>
              <a:rPr lang="en-US" dirty="0" err="1">
                <a:effectLst/>
                <a:latin typeface="Calibri" panose="020F0502020204030204" pitchFamily="34" charset="0"/>
                <a:ea typeface="Times New Roman" panose="02020603050405020304" pitchFamily="18" charset="0"/>
                <a:cs typeface="Calibri" panose="020F0502020204030204" pitchFamily="34" charset="0"/>
              </a:rPr>
              <a:t>cậy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RDN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NDTR. Eatright.org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MyPlate.gov </a:t>
            </a:r>
            <a:r>
              <a:rPr lang="en-US" dirty="0" err="1">
                <a:effectLst/>
                <a:latin typeface="Calibri" panose="020F0502020204030204" pitchFamily="34" charset="0"/>
                <a:ea typeface="Times New Roman" panose="02020603050405020304" pitchFamily="18" charset="0"/>
                <a:cs typeface="Calibri" panose="020F0502020204030204" pitchFamily="34" charset="0"/>
              </a:rPr>
              <a:t>cũng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nguồn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tuyến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tuyệt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vời</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loại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mạnh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từ</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tất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cả</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nhóm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tập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trung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thói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quen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cân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bền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vững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sự</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suốt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cuộc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đời</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đổi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vì</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vậy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bắt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đầu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chỉ</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hai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đổi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thói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quen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dễ</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dàng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Ví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dụ</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nếu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mục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tiêu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Hãy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thêm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quả</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mọng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táo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món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nhẹ</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lần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mỗi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tuần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dễ</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dàng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bắt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đầu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tăng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nạp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mỗi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ngày</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US" dirty="0" err="1">
                <a:effectLst/>
                <a:latin typeface="Calibri" panose="020F0502020204030204" pitchFamily="34" charset="0"/>
                <a:ea typeface="Times New Roman" panose="02020603050405020304" pitchFamily="18" charset="0"/>
              </a:rPr>
              <a:t>Làm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việc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với</a:t>
            </a:r>
            <a:r>
              <a:rPr lang="en-US" dirty="0">
                <a:effectLst/>
                <a:latin typeface="Calibri" panose="020F0502020204030204" pitchFamily="34" charset="0"/>
                <a:ea typeface="Times New Roman" panose="02020603050405020304" pitchFamily="18" charset="0"/>
              </a:rPr>
              <a:t> RDN </a:t>
            </a:r>
            <a:r>
              <a:rPr lang="en-US" dirty="0" err="1">
                <a:effectLst/>
                <a:latin typeface="Calibri" panose="020F0502020204030204" pitchFamily="34" charset="0"/>
                <a:ea typeface="Times New Roman" panose="02020603050405020304" pitchFamily="18" charset="0"/>
              </a:rPr>
              <a:t>cũng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thể</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giúp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quý</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đặt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ra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mục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tiêu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tế</a:t>
            </a:r>
            <a:r>
              <a:rPr lang="en-US"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Tóm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Arial" panose="020B0604020202020204" pitchFamily="34" charset="0"/>
              </a:rPr>
              <a:t>National Nutrition Month®</a:t>
            </a: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tìm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thêm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i="1"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lợi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ích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mẫu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mạnh</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effectLst/>
              <a:latin typeface="Calibri" panose="020F0502020204030204" pitchFamily="34" charset="0"/>
              <a:ea typeface="Times New Roman" panose="02020603050405020304" pitchFamily="18" charset="0"/>
            </a:endParaRPr>
          </a:p>
          <a:p>
            <a:r>
              <a:rPr lang="en-US" dirty="0" err="1">
                <a:effectLst/>
                <a:latin typeface="Calibri" panose="020F0502020204030204" pitchFamily="34" charset="0"/>
                <a:ea typeface="Times New Roman" panose="02020603050405020304" pitchFamily="18" charset="0"/>
              </a:rPr>
              <a:t>Chúc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quý</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ăn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mừng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vui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vẻ</a:t>
            </a:r>
            <a:r>
              <a:rPr lang="en-US"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Times New Roman" panose="02020603050405020304" pitchFamily="18" charset="0"/>
                <a:cs typeface="Arial" panose="020B0604020202020204" pitchFamily="34" charset="0"/>
              </a:rPr>
              <a:t>Xin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vui</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lòng</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đặt</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câu</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hỏi</a:t>
            </a:r>
            <a:r>
              <a:rPr lang="en-US" sz="1400" dirty="0">
                <a:effectLst/>
                <a:latin typeface="Calibri" panose="020F0502020204030204" pitchFamily="34" charset="0"/>
                <a:ea typeface="Times New Roman" panose="02020603050405020304" pitchFamily="18" charset="0"/>
                <a:cs typeface="Arial" panose="020B0604020202020204" pitchFamily="34" charset="0"/>
              </a:rPr>
              <a:t>?</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Times New Roman" panose="02020603050405020304" pitchFamily="18" charset="0"/>
                <a:cs typeface="Arial" panose="020B0604020202020204" pitchFamily="34" charset="0"/>
              </a:rPr>
              <a:t>Xin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cảm</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ơn</a:t>
            </a:r>
            <a:r>
              <a:rPr lang="en-US" sz="1400" dirty="0">
                <a:effectLst/>
                <a:latin typeface="Calibri" panose="020F0502020204030204" pitchFamily="34" charset="0"/>
                <a:ea typeface="Times New Roman" panose="02020603050405020304" pitchFamily="18" charset="0"/>
                <a:cs typeface="Arial" panose="020B0604020202020204" pitchFamily="34" charset="0"/>
              </a:rPr>
              <a:t>!</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vi-VN" sz="1400" dirty="0">
                <a:effectLst/>
                <a:latin typeface="Calibri" panose="020F0502020204030204" pitchFamily="34" charset="0"/>
                <a:ea typeface="Times New Roman" panose="02020603050405020304" pitchFamily="18" charset="0"/>
                <a:cs typeface="Calibri" panose="020F0502020204030204" pitchFamily="34" charset="0"/>
              </a:rPr>
              <a:t>Mỗi năm vào tháng Ba, chúng tôi tổ chức kỷ niệm Tháng Dinh Dưỡng Quốc Gia</a:t>
            </a:r>
            <a:r>
              <a:rPr lang="en-US" sz="14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vi-VN" sz="1400" dirty="0">
                <a:effectLst/>
                <a:latin typeface="Calibri" panose="020F0502020204030204" pitchFamily="34" charset="0"/>
                <a:ea typeface="Times New Roman" panose="02020603050405020304" pitchFamily="18" charset="0"/>
                <a:cs typeface="Calibri" panose="020F0502020204030204" pitchFamily="34" charset="0"/>
              </a:rPr>
              <a:t>,  một chiến dịch giáo dục và thông tin về dinh dưỡng do Hiệp hội tài trợ. Chương trình kêu gọi mọi người cùng tìm hiểu về việc lựa chọn thực phẩm và phát triển thói quen ăn uống và vận động lành mạnh.</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sz="1400" dirty="0"/>
          </a:p>
          <a:p>
            <a:pPr marL="0" marR="0"/>
            <a:r>
              <a:rPr lang="vi-VN" sz="1400" dirty="0">
                <a:effectLst/>
                <a:latin typeface="Calibri" panose="020F0502020204030204" pitchFamily="34" charset="0"/>
                <a:ea typeface="Times New Roman" panose="02020603050405020304" pitchFamily="18" charset="0"/>
                <a:cs typeface="Calibri" panose="020F0502020204030204" pitchFamily="34" charset="0"/>
              </a:rPr>
              <a:t>Tháng Dinh Dưỡng Quốc</a:t>
            </a:r>
            <a:r>
              <a:rPr lang="vi-VN" sz="1400" b="1" dirty="0">
                <a:effectLst/>
                <a:latin typeface="Calibri" panose="020F0502020204030204" pitchFamily="34" charset="0"/>
                <a:ea typeface="Times New Roman" panose="02020603050405020304" pitchFamily="18" charset="0"/>
                <a:cs typeface="Calibri" panose="020F0502020204030204" pitchFamily="34" charset="0"/>
              </a:rPr>
              <a:t> </a:t>
            </a:r>
            <a:r>
              <a:rPr lang="vi-VN" sz="1400" dirty="0">
                <a:effectLst/>
                <a:latin typeface="Calibri" panose="020F0502020204030204" pitchFamily="34" charset="0"/>
                <a:ea typeface="Times New Roman" panose="02020603050405020304" pitchFamily="18" charset="0"/>
                <a:cs typeface="Calibri" panose="020F0502020204030204" pitchFamily="34" charset="0"/>
              </a:rPr>
              <a:t>Gia đã được bắt đầu vào năm 1973 cũng như là Tuần Dinh Dưỡng Quốc Gia, và cái đó trở thành một sự kiện kéo dài vào năm 1980 để đáp ứng sự quan tâm ngày càng tăng đối với dinh dưỡng. </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r>
              <a:rPr lang="en-US" sz="1400" dirty="0" err="1">
                <a:effectLst/>
                <a:latin typeface="Calibri" panose="020F0502020204030204" pitchFamily="34" charset="0"/>
                <a:ea typeface="Times New Roman" panose="02020603050405020304" pitchFamily="18" charset="0"/>
              </a:rPr>
              <a:t>Chủ</a:t>
            </a:r>
            <a:r>
              <a:rPr lang="en-US" sz="1400" dirty="0">
                <a:effectLst/>
                <a:latin typeface="Calibri" panose="020F0502020204030204" pitchFamily="34" charset="0"/>
                <a:ea typeface="Times New Roman" panose="02020603050405020304" pitchFamily="18" charset="0"/>
              </a:rPr>
              <a:t> </a:t>
            </a:r>
            <a:r>
              <a:rPr lang="en-US" sz="1400" dirty="0" err="1">
                <a:effectLst/>
                <a:latin typeface="Calibri" panose="020F0502020204030204" pitchFamily="34" charset="0"/>
                <a:ea typeface="Times New Roman" panose="02020603050405020304" pitchFamily="18" charset="0"/>
              </a:rPr>
              <a:t>đề</a:t>
            </a:r>
            <a:r>
              <a:rPr lang="en-US" sz="1400" dirty="0">
                <a:effectLst/>
                <a:latin typeface="Calibri" panose="020F0502020204030204" pitchFamily="34" charset="0"/>
                <a:ea typeface="Times New Roman" panose="02020603050405020304" pitchFamily="18" charset="0"/>
              </a:rPr>
              <a:t> </a:t>
            </a:r>
            <a:r>
              <a:rPr lang="en-US" sz="1400" dirty="0" err="1">
                <a:effectLst/>
                <a:latin typeface="Calibri" panose="020F0502020204030204" pitchFamily="34" charset="0"/>
                <a:ea typeface="Times New Roman" panose="02020603050405020304" pitchFamily="18" charset="0"/>
              </a:rPr>
              <a:t>của</a:t>
            </a:r>
            <a:r>
              <a:rPr lang="en-US" sz="1400" dirty="0">
                <a:effectLst/>
                <a:latin typeface="Calibri" panose="020F0502020204030204" pitchFamily="34" charset="0"/>
                <a:ea typeface="Times New Roman" panose="02020603050405020304" pitchFamily="18" charset="0"/>
              </a:rPr>
              <a:t> National Nutrition Month</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năm</a:t>
            </a:r>
            <a:r>
              <a:rPr lang="en-US" sz="1400" dirty="0">
                <a:effectLst/>
                <a:latin typeface="Calibri" panose="020F0502020204030204" pitchFamily="34" charset="0"/>
                <a:ea typeface="Times New Roman" panose="02020603050405020304" pitchFamily="18" charset="0"/>
                <a:cs typeface="Arial" panose="020B0604020202020204" pitchFamily="34" charset="0"/>
              </a:rPr>
              <a:t> 2025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là</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b="1" i="1" dirty="0" err="1">
                <a:effectLst/>
                <a:latin typeface="Calibri" panose="020F0502020204030204" pitchFamily="34" charset="0"/>
                <a:ea typeface="Times New Roman" panose="02020603050405020304" pitchFamily="18" charset="0"/>
                <a:cs typeface="Arial" panose="020B0604020202020204" pitchFamily="34" charset="0"/>
              </a:rPr>
              <a:t>Thực</a:t>
            </a:r>
            <a:r>
              <a:rPr lang="en-US" sz="1400" b="1" i="1" dirty="0">
                <a:effectLst/>
                <a:latin typeface="Calibri" panose="020F0502020204030204" pitchFamily="34" charset="0"/>
                <a:ea typeface="Times New Roman" panose="02020603050405020304" pitchFamily="18" charset="0"/>
                <a:cs typeface="Arial" panose="020B0604020202020204" pitchFamily="34" charset="0"/>
              </a:rPr>
              <a:t> </a:t>
            </a:r>
            <a:r>
              <a:rPr lang="en-US" sz="1400" b="1" i="1" dirty="0" err="1">
                <a:effectLst/>
                <a:latin typeface="Calibri" panose="020F0502020204030204" pitchFamily="34" charset="0"/>
                <a:ea typeface="Times New Roman" panose="02020603050405020304" pitchFamily="18" charset="0"/>
                <a:cs typeface="Arial" panose="020B0604020202020204" pitchFamily="34" charset="0"/>
              </a:rPr>
              <a:t>Phẩm</a:t>
            </a:r>
            <a:r>
              <a:rPr lang="en-US" sz="1400" b="1" i="1" dirty="0">
                <a:effectLst/>
                <a:latin typeface="Calibri" panose="020F0502020204030204" pitchFamily="34" charset="0"/>
                <a:ea typeface="Times New Roman" panose="02020603050405020304" pitchFamily="18" charset="0"/>
                <a:cs typeface="Arial" panose="020B0604020202020204" pitchFamily="34" charset="0"/>
              </a:rPr>
              <a:t> </a:t>
            </a:r>
            <a:r>
              <a:rPr lang="en-US" sz="1400" b="1" i="1" dirty="0" err="1">
                <a:effectLst/>
                <a:latin typeface="Calibri" panose="020F0502020204030204" pitchFamily="34" charset="0"/>
                <a:ea typeface="Times New Roman" panose="02020603050405020304" pitchFamily="18" charset="0"/>
                <a:cs typeface="Arial" panose="020B0604020202020204" pitchFamily="34" charset="0"/>
              </a:rPr>
              <a:t>Kết</a:t>
            </a:r>
            <a:r>
              <a:rPr lang="en-US" sz="1400" b="1" i="1" dirty="0">
                <a:effectLst/>
                <a:latin typeface="Calibri" panose="020F0502020204030204" pitchFamily="34" charset="0"/>
                <a:ea typeface="Times New Roman" panose="02020603050405020304" pitchFamily="18" charset="0"/>
                <a:cs typeface="Arial" panose="020B0604020202020204" pitchFamily="34" charset="0"/>
              </a:rPr>
              <a:t> </a:t>
            </a:r>
            <a:r>
              <a:rPr lang="en-US" sz="1400" b="1" i="1" dirty="0" err="1">
                <a:effectLst/>
                <a:latin typeface="Calibri" panose="020F0502020204030204" pitchFamily="34" charset="0"/>
                <a:ea typeface="Times New Roman" panose="02020603050405020304" pitchFamily="18" charset="0"/>
                <a:cs typeface="Arial" panose="020B0604020202020204" pitchFamily="34" charset="0"/>
              </a:rPr>
              <a:t>Nối</a:t>
            </a:r>
            <a:r>
              <a:rPr lang="en-US" sz="1400" b="1" i="1" dirty="0">
                <a:effectLst/>
                <a:latin typeface="Calibri" panose="020F0502020204030204" pitchFamily="34" charset="0"/>
                <a:ea typeface="Times New Roman" panose="02020603050405020304" pitchFamily="18" charset="0"/>
                <a:cs typeface="Arial" panose="020B0604020202020204" pitchFamily="34" charset="0"/>
              </a:rPr>
              <a:t> </a:t>
            </a:r>
            <a:r>
              <a:rPr lang="en-US" sz="1400" b="1" i="1" dirty="0" err="1">
                <a:effectLst/>
                <a:latin typeface="Calibri" panose="020F0502020204030204" pitchFamily="34" charset="0"/>
                <a:ea typeface="Times New Roman" panose="02020603050405020304" pitchFamily="18" charset="0"/>
                <a:cs typeface="Arial" panose="020B0604020202020204" pitchFamily="34" charset="0"/>
              </a:rPr>
              <a:t>Chúng</a:t>
            </a:r>
            <a:r>
              <a:rPr lang="en-US" sz="1400" b="1" i="1" dirty="0">
                <a:effectLst/>
                <a:latin typeface="Calibri" panose="020F0502020204030204" pitchFamily="34" charset="0"/>
                <a:ea typeface="Times New Roman" panose="02020603050405020304" pitchFamily="18" charset="0"/>
                <a:cs typeface="Arial" panose="020B0604020202020204" pitchFamily="34" charset="0"/>
              </a:rPr>
              <a:t> Ta</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trong</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đó</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nhấn</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mạnh</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sự</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kết</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nối</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giữa</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sức</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khỏe</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khả</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năng</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tiếp</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cận</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truyền</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thống</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và</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thực</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phẩm</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trong</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mọi</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giai</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đoạn</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của</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cuộc</a:t>
            </a:r>
            <a:r>
              <a:rPr lang="en-US" sz="1400" dirty="0">
                <a:effectLst/>
                <a:latin typeface="Calibri" panose="020F0502020204030204" pitchFamily="34" charset="0"/>
                <a:ea typeface="Times New Roman" panose="02020603050405020304" pitchFamily="18" charset="0"/>
                <a:cs typeface="Arial" panose="020B0604020202020204" pitchFamily="34" charset="0"/>
              </a:rPr>
              <a:t>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đời</a:t>
            </a:r>
            <a:r>
              <a:rPr lang="en-US" sz="1400" dirty="0">
                <a:effectLst/>
                <a:latin typeface="Calibri" panose="020F0502020204030204" pitchFamily="34" charset="0"/>
                <a:ea typeface="Times New Roman" panose="02020603050405020304" pitchFamily="18" charset="0"/>
                <a:cs typeface="Arial" panose="020B0604020202020204" pitchFamily="34" charset="0"/>
              </a:rPr>
              <a:t>.</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vi-VN" sz="1400" dirty="0">
                <a:effectLst/>
                <a:latin typeface="Calibri" panose="020F0502020204030204" pitchFamily="34" charset="0"/>
                <a:ea typeface="Times New Roman" panose="02020603050405020304" pitchFamily="18" charset="0"/>
                <a:cs typeface="Calibri" panose="020F0502020204030204" pitchFamily="34" charset="0"/>
              </a:rPr>
              <a:t>Ở cuối buổi thuyết trình hôm nay, quý vị sẽ có khả năng làm được: </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sz="1400" dirty="0">
              <a:cs typeface="Arial" panose="020B0604020202020204" pitchFamily="34" charset="0"/>
            </a:endParaRPr>
          </a:p>
          <a:p>
            <a:pPr marL="342900" marR="0" lvl="0" indent="-342900">
              <a:buFont typeface="Symbol" panose="05050102010706020507" pitchFamily="18" charset="2"/>
              <a:buChar char=""/>
            </a:pP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Xác</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định</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ít</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nhất</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hai</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cách</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cho</a:t>
            </a:r>
            <a:r>
              <a:rPr lang="vi-VN"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thấy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Kết</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Nối</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Chúng</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Ta </a:t>
            </a:r>
            <a:endParaRPr lang="en-US" sz="1400" b="1"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Giải</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thích</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các</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loại</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tạo</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thói</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quen</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ăn</a:t>
            </a:r>
            <a:r>
              <a:rPr lang="en-US" sz="14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uống</a:t>
            </a:r>
            <a:r>
              <a:rPr lang="en-US" sz="1400" b="1" i="0"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lành</a:t>
            </a:r>
            <a:r>
              <a:rPr lang="en-US" sz="1400" b="1" i="0"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14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mạnh</a:t>
            </a:r>
            <a:r>
              <a:rPr lang="en-US" sz="1400" b="1" i="0"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endParaRPr lang="en-US" sz="1400" b="1" i="0"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1400" b="1" dirty="0" err="1">
                <a:solidFill>
                  <a:schemeClr val="tx2"/>
                </a:solidFill>
                <a:effectLst/>
                <a:latin typeface="Calibri Light" panose="020F0302020204030204" pitchFamily="34" charset="0"/>
                <a:ea typeface="Times New Roman" panose="02020603050405020304" pitchFamily="18" charset="0"/>
              </a:rPr>
              <a:t>Mô</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tả</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các</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cách</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để</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khám</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phá</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sự</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kết</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nối</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giữa</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thực</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phẩm</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và</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văn</a:t>
            </a:r>
            <a:r>
              <a:rPr lang="en-US" sz="1400" b="1" dirty="0">
                <a:solidFill>
                  <a:schemeClr val="tx2"/>
                </a:solidFill>
                <a:effectLst/>
                <a:latin typeface="Calibri Light" panose="020F0302020204030204" pitchFamily="34" charset="0"/>
                <a:ea typeface="Times New Roman" panose="02020603050405020304" pitchFamily="18" charset="0"/>
              </a:rPr>
              <a:t> </a:t>
            </a:r>
            <a:r>
              <a:rPr lang="en-US" sz="1400" b="1" dirty="0" err="1">
                <a:solidFill>
                  <a:schemeClr val="tx2"/>
                </a:solidFill>
                <a:effectLst/>
                <a:latin typeface="Calibri Light" panose="020F0302020204030204" pitchFamily="34" charset="0"/>
                <a:ea typeface="Times New Roman" panose="02020603050405020304" pitchFamily="18" charset="0"/>
              </a:rPr>
              <a:t>hóa</a:t>
            </a:r>
            <a:r>
              <a:rPr lang="en-US" sz="1400" b="1" dirty="0">
                <a:solidFill>
                  <a:schemeClr val="tx2"/>
                </a:solidFill>
                <a:effectLst/>
                <a:latin typeface="Calibri Light" panose="020F0302020204030204" pitchFamily="34" charset="0"/>
                <a:ea typeface="Times New Roman" panose="02020603050405020304" pitchFamily="18" charset="0"/>
              </a:rPr>
              <a:t>.</a:t>
            </a:r>
            <a:endParaRPr lang="en-GB" sz="1400" b="1" dirty="0">
              <a:solidFill>
                <a:schemeClr val="tx2"/>
              </a:solidFill>
            </a:endParaRPr>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mang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sự</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suốt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cuộc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sẽ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thảo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luận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buổi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thuyết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này</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bắt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đầu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342900" indent="-342900">
              <a:buFont typeface="Symbol" panose="05050102010706020507" pitchFamily="18" charset="2"/>
              <a:buChar char=""/>
            </a:pP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hỏi</a:t>
            </a:r>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kỹ năng nấu nướng, chuẩn bị thức ăn và lên kế hoạch cho bữa ăn.</a:t>
            </a:r>
            <a:endParaRPr lang="en-US" dirty="0">
              <a:latin typeface="Calibri" panose="020F0502020204030204" pitchFamily="34" charset="0"/>
              <a:cs typeface="Calibri" panose="020F0502020204030204" pitchFamily="34" charset="0"/>
            </a:endParaRPr>
          </a:p>
          <a:p>
            <a:pPr marL="342900" marR="0" lvl="0" indent="-342900">
              <a:buFont typeface="Symbol" panose="05050102010706020507" pitchFamily="18" charset="2"/>
              <a:buChar char=""/>
            </a:pPr>
            <a:endParaRPr lang="en-US" dirty="0">
              <a:latin typeface="Calibri" panose="020F0502020204030204" pitchFamily="34" charset="0"/>
              <a:cs typeface="Calibri" panose="020F0502020204030204" pitchFamily="34" charset="0"/>
            </a:endParaRPr>
          </a:p>
          <a:p>
            <a:pPr marL="342900" indent="-342900">
              <a:buFont typeface="Symbol" panose="05050102010706020507" pitchFamily="18" charset="2"/>
              <a:buChar char=""/>
            </a:pPr>
            <a:r>
              <a:rPr lang="en-US" dirty="0" err="1">
                <a:latin typeface="Calibri" panose="020F0502020204030204" pitchFamily="34" charset="0"/>
                <a:cs typeface="Calibri" panose="020F0502020204030204" pitchFamily="34" charset="0"/>
              </a:rPr>
              <a:t>Khám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nguồn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gốc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thực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phẩm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quý</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vị</a:t>
            </a:r>
            <a:r>
              <a:rPr lang="en-US" dirty="0">
                <a:latin typeface="Calibri" panose="020F0502020204030204" pitchFamily="34" charset="0"/>
                <a:cs typeface="Calibri" panose="020F0502020204030204" pitchFamily="34" charset="0"/>
              </a:rPr>
              <a:t>.</a:t>
            </a:r>
          </a:p>
          <a:p>
            <a:pPr marL="342900" marR="0" lvl="0" indent="-342900">
              <a:buFont typeface="Symbol" panose="05050102010706020507" pitchFamily="18" charset="2"/>
              <a:buChar char=""/>
            </a:pPr>
            <a:endParaRPr lang="en-US" dirty="0">
              <a:latin typeface="Calibri" panose="020F0502020204030204" pitchFamily="34" charset="0"/>
              <a:cs typeface="Calibri" panose="020F0502020204030204" pitchFamily="34" charset="0"/>
            </a:endParaRPr>
          </a:p>
          <a:p>
            <a:pPr marL="342900" marR="0" lvl="0" indent="-342900">
              <a:buFont typeface="Symbol" panose="05050102010706020507" pitchFamily="18" charset="2"/>
              <a:buChar char=""/>
            </a:pPr>
            <a:r>
              <a:rPr lang="en-US" dirty="0" err="1">
                <a:latin typeface="Calibri" panose="020F0502020204030204" pitchFamily="34" charset="0"/>
                <a:cs typeface="Calibri" panose="020F0502020204030204" pitchFamily="34" charset="0"/>
              </a:rPr>
              <a:t>Tìm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hiểu</a:t>
            </a:r>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về các nguồn lực cộng đồng như SNAP, WIC và ngân hàng thực phẩm tại địa phương.</a:t>
            </a:r>
            <a:endParaRPr lang="en-US" dirty="0">
              <a:latin typeface="Calibri" panose="020F0502020204030204" pitchFamily="34" charset="0"/>
              <a:cs typeface="Calibri" panose="020F0502020204030204" pitchFamily="34" charset="0"/>
            </a:endParaRPr>
          </a:p>
          <a:p>
            <a:endParaRPr lang="en-US" dirty="0"/>
          </a:p>
          <a:p>
            <a:pPr marL="0" marR="0"/>
            <a:r>
              <a:rPr lang="en-US" i="1" dirty="0" err="1">
                <a:effectLst/>
                <a:latin typeface="Calibri" panose="020F0502020204030204" pitchFamily="34" charset="0"/>
                <a:ea typeface="Times New Roman" panose="02020603050405020304" pitchFamily="18" charset="0"/>
                <a:cs typeface="Calibri" panose="020F0502020204030204" pitchFamily="34" charset="0"/>
              </a:rPr>
              <a:t>Có</a:t>
            </a:r>
            <a:r>
              <a:rPr lang="en-US" i="1" dirty="0">
                <a:effectLst/>
                <a:latin typeface="Calibri" panose="020F0502020204030204" pitchFamily="34" charset="0"/>
                <a:ea typeface="Times New Roman" panose="02020603050405020304" pitchFamily="18" charset="0"/>
                <a:cs typeface="Calibri" panose="020F0502020204030204" pitchFamily="34" charset="0"/>
              </a:rPr>
              <a:t> ai </a:t>
            </a:r>
            <a:r>
              <a:rPr lang="en-US" i="1" dirty="0" err="1">
                <a:effectLst/>
                <a:latin typeface="Calibri" panose="020F0502020204030204" pitchFamily="34" charset="0"/>
                <a:ea typeface="Times New Roman" panose="02020603050405020304" pitchFamily="18" charset="0"/>
                <a:cs typeface="Calibri" panose="020F0502020204030204" pitchFamily="34" charset="0"/>
              </a:rPr>
              <a:t>có</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nghĩ</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ra</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i="1"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Chuẩn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phép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kiểm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soát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biến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hỏi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kỹ</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năng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nấu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nướng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chuẩn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xác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thay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chi </a:t>
            </a:r>
            <a:r>
              <a:rPr lang="en-US" dirty="0" err="1">
                <a:effectLst/>
                <a:latin typeface="Calibri" panose="020F0502020204030204" pitchFamily="34" charset="0"/>
                <a:ea typeface="Times New Roman" panose="02020603050405020304" pitchFamily="18" charset="0"/>
                <a:cs typeface="Calibri" panose="020F0502020204030204" pitchFamily="34" charset="0"/>
              </a:rPr>
              <a:t>phí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thấp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ít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hợp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tăng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món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bổ</a:t>
            </a:r>
            <a:r>
              <a:rPr lang="en-US" dirty="0">
                <a:effectLst/>
                <a:latin typeface="Calibri" panose="020F0502020204030204" pitchFamily="34" charset="0"/>
                <a:ea typeface="Times New Roman" panose="02020603050405020304" pitchFamily="18" charset="0"/>
                <a:cs typeface="Calibri" panose="020F0502020204030204" pitchFamily="34" charset="0"/>
              </a:rPr>
              <a:t> sung </a:t>
            </a:r>
            <a:r>
              <a:rPr lang="en-US" dirty="0" err="1">
                <a:effectLst/>
                <a:latin typeface="Calibri" panose="020F0502020204030204" pitchFamily="34" charset="0"/>
                <a:ea typeface="Times New Roman" panose="02020603050405020304" pitchFamily="18" charset="0"/>
                <a:cs typeface="Calibri" panose="020F0502020204030204" pitchFamily="34" charset="0"/>
              </a:rPr>
              <a:t>thêm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rau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quả</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Khám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nguồn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gốc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mang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hội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tìm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nuôi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thậm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chí</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cảm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bắt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đầu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xây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vườn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cộng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đồng</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US" dirty="0" err="1">
                <a:effectLst/>
                <a:latin typeface="Calibri" panose="020F0502020204030204" pitchFamily="34" charset="0"/>
                <a:ea typeface="Times New Roman" panose="02020603050405020304" pitchFamily="18" charset="0"/>
                <a:cs typeface="Arial" panose="020B0604020202020204" pitchFamily="34" charset="0"/>
              </a:rPr>
              <a:t>Việc</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tìm</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hiểu</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về</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các</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nguồn</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lực</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trong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cộng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đồng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của</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quý</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vị</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cũng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có</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thể</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hữu</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ích</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chẳng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hạn</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như</a:t>
            </a:r>
            <a:r>
              <a:rPr lang="en-US" dirty="0">
                <a:effectLst/>
                <a:latin typeface="Calibri" panose="020F0502020204030204" pitchFamily="34" charset="0"/>
                <a:ea typeface="Times New Roman" panose="02020603050405020304" pitchFamily="18" charset="0"/>
                <a:cs typeface="Arial" panose="020B0604020202020204" pitchFamily="34" charset="0"/>
              </a:rPr>
              <a:t> SNAP, WIC </a:t>
            </a:r>
            <a:r>
              <a:rPr lang="en-US" dirty="0" err="1">
                <a:effectLst/>
                <a:latin typeface="Calibri" panose="020F0502020204030204" pitchFamily="34" charset="0"/>
                <a:ea typeface="Times New Roman" panose="02020603050405020304" pitchFamily="18" charset="0"/>
                <a:cs typeface="Arial" panose="020B0604020202020204" pitchFamily="34" charset="0"/>
              </a:rPr>
              <a:t>và</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các</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ngân</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hàng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thực</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phẩm</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địa</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phương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Những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loại</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chương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trình</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này</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cung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cấp</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hỗ</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trợ</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thực</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phẩm</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cho</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những</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cá</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nhân</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đủ</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điều</a:t>
            </a:r>
            <a:r>
              <a:rPr lang="en-US" dirty="0">
                <a:effectLst/>
                <a:latin typeface="Calibri" panose="020F0502020204030204" pitchFamily="34" charset="0"/>
                <a:ea typeface="Times New Roman" panose="02020603050405020304" pitchFamily="18" charset="0"/>
                <a:cs typeface="Arial" panose="020B0604020202020204" pitchFamily="34" charset="0"/>
              </a:rPr>
              <a:t> </a:t>
            </a:r>
            <a:r>
              <a:rPr lang="en-US" dirty="0" err="1">
                <a:effectLst/>
                <a:latin typeface="Calibri" panose="020F0502020204030204" pitchFamily="34" charset="0"/>
                <a:ea typeface="Times New Roman" panose="02020603050405020304" pitchFamily="18" charset="0"/>
                <a:cs typeface="Arial" panose="020B0604020202020204" pitchFamily="34" charset="0"/>
              </a:rPr>
              <a:t>kiện</a:t>
            </a:r>
            <a:r>
              <a:rPr lang="en-US" dirty="0">
                <a:effectLst/>
                <a:latin typeface="Calibri" panose="020F0502020204030204" pitchFamily="34" charset="0"/>
                <a:ea typeface="Times New Roman" panose="02020603050405020304" pitchFamily="18" charset="0"/>
                <a:cs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nghĩ</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già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khỏe</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ảnh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quan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hệ</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khỏe</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mùa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vụ</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khả</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năng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tiếp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cận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vi-VN" dirty="0">
                <a:effectLst/>
                <a:latin typeface="Calibri" panose="020F0502020204030204" pitchFamily="34" charset="0"/>
                <a:ea typeface="Times New Roman" panose="02020603050405020304" pitchFamily="18" charset="0"/>
                <a:cs typeface="Calibri" panose="020F0502020204030204" pitchFamily="34" charset="0"/>
              </a:rPr>
              <a:t>Trong khi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ảnh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vi-VN" dirty="0">
                <a:effectLst/>
                <a:latin typeface="Calibri" panose="020F0502020204030204" pitchFamily="34" charset="0"/>
                <a:ea typeface="Times New Roman" panose="02020603050405020304" pitchFamily="18" charset="0"/>
                <a:cs typeface="Calibri" panose="020F0502020204030204" pitchFamily="34" charset="0"/>
              </a:rPr>
              <a:t>thì</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ảnh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khỏe</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Tin </a:t>
            </a:r>
            <a:r>
              <a:rPr lang="en-US" dirty="0" err="1">
                <a:effectLst/>
                <a:latin typeface="Calibri" panose="020F0502020204030204" pitchFamily="34" charset="0"/>
                <a:ea typeface="Times New Roman" panose="02020603050405020304" pitchFamily="18" charset="0"/>
                <a:cs typeface="Calibri" panose="020F0502020204030204" pitchFamily="34" charset="0"/>
              </a:rPr>
              <a:t>tốt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giờ</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trẻ</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vi-VN" dirty="0">
                <a:effectLst/>
                <a:latin typeface="Calibri" panose="020F0502020204030204" pitchFamily="34" charset="0"/>
                <a:ea typeface="Times New Roman" panose="02020603050405020304" pitchFamily="18" charset="0"/>
                <a:cs typeface="Calibri" panose="020F0502020204030204" pitchFamily="34" charset="0"/>
              </a:rPr>
              <a:t>hay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thói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quen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mạnh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hơn</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US" dirty="0">
                <a:effectLst/>
                <a:latin typeface="Calibri" panose="020F0502020204030204" pitchFamily="34" charset="0"/>
                <a:ea typeface="Times New Roman" panose="02020603050405020304" pitchFamily="18" charset="0"/>
              </a:rPr>
              <a:t>Trong </a:t>
            </a:r>
            <a:r>
              <a:rPr lang="en-US" dirty="0" err="1">
                <a:effectLst/>
                <a:latin typeface="Calibri" panose="020F0502020204030204" pitchFamily="34" charset="0"/>
                <a:ea typeface="Times New Roman" panose="02020603050405020304" pitchFamily="18" charset="0"/>
              </a:rPr>
              <a:t>cuộc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đời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chúng</a:t>
            </a:r>
            <a:r>
              <a:rPr lang="en-US" dirty="0">
                <a:effectLst/>
                <a:latin typeface="Calibri" panose="020F0502020204030204" pitchFamily="34" charset="0"/>
                <a:ea typeface="Times New Roman" panose="02020603050405020304" pitchFamily="18" charset="0"/>
              </a:rPr>
              <a:t> ta, </a:t>
            </a:r>
            <a:r>
              <a:rPr lang="en-US" dirty="0" err="1">
                <a:effectLst/>
                <a:latin typeface="Calibri" panose="020F0502020204030204" pitchFamily="34" charset="0"/>
                <a:ea typeface="Times New Roman" panose="02020603050405020304" pitchFamily="18" charset="0"/>
              </a:rPr>
              <a:t>thực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phẩm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thể</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được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khuyến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nghị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để</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giúp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giảm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nguy</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cơ</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mắc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một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số</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bệnh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mạn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tính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hoặc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được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chỉ</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định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để</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điều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một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số</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tình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trạng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sức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khỏe</a:t>
            </a:r>
            <a:r>
              <a:rPr lang="en-US" dirty="0">
                <a:effectLst/>
                <a:latin typeface="Calibri" panose="020F0502020204030204" pitchFamily="34" charset="0"/>
                <a:ea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nghiên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cứu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chỉ</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ra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hệ</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mẫu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mạnh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đó</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trái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rau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ngũ</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cốc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hạt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chứa</a:t>
            </a:r>
            <a:r>
              <a:rPr lang="en-US" dirty="0">
                <a:effectLst/>
                <a:latin typeface="Calibri" panose="020F0502020204030204" pitchFamily="34" charset="0"/>
                <a:ea typeface="Times New Roman" panose="02020603050405020304" pitchFamily="18" charset="0"/>
                <a:cs typeface="Calibri" panose="020F0502020204030204" pitchFamily="34" charset="0"/>
              </a:rPr>
              <a:t> protein </a:t>
            </a:r>
            <a:r>
              <a:rPr lang="en-US" dirty="0" err="1">
                <a:effectLst/>
                <a:latin typeface="Calibri" panose="020F0502020204030204" pitchFamily="34" charset="0"/>
                <a:ea typeface="Times New Roman" panose="02020603050405020304" pitchFamily="18" charset="0"/>
                <a:cs typeface="Calibri" panose="020F0502020204030204" pitchFamily="34" charset="0"/>
              </a:rPr>
              <a:t>nạc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từ</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đậu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tăng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đồng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chất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béo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bão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hòa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natri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bổ</a:t>
            </a:r>
            <a:r>
              <a:rPr lang="en-US" dirty="0">
                <a:effectLst/>
                <a:latin typeface="Calibri" panose="020F0502020204030204" pitchFamily="34" charset="0"/>
                <a:ea typeface="Times New Roman" panose="02020603050405020304" pitchFamily="18" charset="0"/>
                <a:cs typeface="Calibri" panose="020F0502020204030204" pitchFamily="34" charset="0"/>
              </a:rPr>
              <a:t> sung,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giảm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nguy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mắc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bệnh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tính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quan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độ</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chẳng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bệnh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Tuýp</a:t>
            </a:r>
            <a:r>
              <a:rPr lang="en-US" dirty="0">
                <a:effectLst/>
                <a:latin typeface="Calibri" panose="020F0502020204030204" pitchFamily="34" charset="0"/>
                <a:ea typeface="Times New Roman" panose="02020603050405020304" pitchFamily="18" charset="0"/>
                <a:cs typeface="Calibri" panose="020F0502020204030204" pitchFamily="34" charset="0"/>
              </a:rPr>
              <a:t> 2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số</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bệnh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a:p>
            <a:r>
              <a:rPr lang="en-US" kern="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Nguồn</a:t>
            </a:r>
            <a:r>
              <a:rPr lang="en-US"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U.S. Department of Agriculture and U.S. Department of Health and Human Services. </a:t>
            </a:r>
            <a:r>
              <a:rPr lang="en-US" i="1"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Dietary Guidelines for Americans, 2020-2025</a:t>
            </a:r>
            <a:r>
              <a:rPr lang="en-US"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 9th Edition. December 2020. Available at </a:t>
            </a:r>
            <a:r>
              <a:rPr lang="en-US" u="sng" kern="1200" dirty="0">
                <a:solidFill>
                  <a:srgbClr val="4C6FDE"/>
                </a:solidFill>
                <a:effectLst/>
                <a:latin typeface="Source Sans Pro" panose="020B0503030403020204" pitchFamily="34" charset="0"/>
                <a:ea typeface="Calibri" panose="020F0502020204030204" pitchFamily="34" charset="0"/>
                <a:cs typeface="Times New Roman" panose="02020603050405020304" pitchFamily="18" charset="0"/>
                <a:hlinkClick r:id="rId3"/>
              </a:rPr>
              <a:t>DietaryGuidelines.gov</a:t>
            </a:r>
            <a:r>
              <a:rPr lang="en-US"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212121"/>
              </a:solidFill>
              <a:latin typeface="Source Sans Pro" panose="020B0503030403020204" pitchFamily="34" charset="0"/>
              <a:cs typeface="Arial" panose="020B0604020202020204" pitchFamily="34" charset="0"/>
            </a:endParaRPr>
          </a:p>
          <a:p>
            <a:r>
              <a:rPr lang="en-US" dirty="0">
                <a:effectLst/>
                <a:latin typeface="Calibri" panose="020F0502020204030204" pitchFamily="34" charset="0"/>
                <a:ea typeface="Times New Roman" panose="02020603050405020304" pitchFamily="18" charset="0"/>
              </a:rPr>
              <a:t>RDN </a:t>
            </a:r>
            <a:r>
              <a:rPr lang="en-US" dirty="0" err="1">
                <a:effectLst/>
                <a:latin typeface="Calibri" panose="020F0502020204030204" pitchFamily="34" charset="0"/>
                <a:ea typeface="Times New Roman" panose="02020603050405020304" pitchFamily="18" charset="0"/>
              </a:rPr>
              <a:t>và</a:t>
            </a:r>
            <a:r>
              <a:rPr lang="en-US" dirty="0">
                <a:effectLst/>
                <a:latin typeface="Calibri" panose="020F0502020204030204" pitchFamily="34" charset="0"/>
                <a:ea typeface="Times New Roman" panose="02020603050405020304" pitchFamily="18" charset="0"/>
              </a:rPr>
              <a:t> NDTR </a:t>
            </a:r>
            <a:r>
              <a:rPr lang="en-US" dirty="0" err="1">
                <a:effectLst/>
                <a:latin typeface="Calibri" panose="020F0502020204030204" pitchFamily="34" charset="0"/>
                <a:ea typeface="Times New Roman" panose="02020603050405020304" pitchFamily="18" charset="0"/>
              </a:rPr>
              <a:t>đóng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vai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trò</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quan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trọng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trong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việc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giúp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mọi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người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hiểu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được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sự</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kết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nối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giữa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phẩm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mỗi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nhân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cộng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đồng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ăn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cách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phẩm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này</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tác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động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đến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sức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khỏe</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trong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suốt</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cuộc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đời</a:t>
            </a:r>
            <a:r>
              <a:rPr lang="en-US" dirty="0">
                <a:effectLst/>
                <a:latin typeface="Calibri" panose="020F0502020204030204" pitchFamily="34" charset="0"/>
                <a:ea typeface="Times New Roman" panose="02020603050405020304" pitchFamily="18" charset="0"/>
              </a:rPr>
              <a:t>.</a:t>
            </a:r>
            <a:endParaRPr lang="en-US" dirty="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Do </a:t>
            </a:r>
            <a:r>
              <a:rPr lang="en-US" dirty="0" err="1">
                <a:effectLst/>
                <a:latin typeface="Calibri" panose="020F0502020204030204" pitchFamily="34" charset="0"/>
                <a:ea typeface="Times New Roman" panose="02020603050405020304" pitchFamily="18" charset="0"/>
                <a:cs typeface="Calibri" panose="020F0502020204030204" pitchFamily="34" charset="0"/>
              </a:rPr>
              <a:t>đó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Chuyên</a:t>
            </a:r>
            <a:r>
              <a:rPr lang="en-US" dirty="0">
                <a:effectLst/>
                <a:latin typeface="Calibri" panose="020F0502020204030204" pitchFamily="34" charset="0"/>
                <a:ea typeface="Times New Roman" panose="02020603050405020304" pitchFamily="18" charset="0"/>
                <a:cs typeface="Calibri" panose="020F0502020204030204" pitchFamily="34" charset="0"/>
              </a:rPr>
              <a:t> Gia Dinh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phép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nhận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thông</a:t>
            </a:r>
            <a:r>
              <a:rPr lang="en-US" dirty="0">
                <a:effectLst/>
                <a:latin typeface="Calibri" panose="020F0502020204030204" pitchFamily="34" charset="0"/>
                <a:ea typeface="Times New Roman" panose="02020603050405020304" pitchFamily="18" charset="0"/>
                <a:cs typeface="Calibri" panose="020F0502020204030204" pitchFamily="34" charset="0"/>
              </a:rPr>
              <a:t> tin </a:t>
            </a:r>
            <a:r>
              <a:rPr lang="en-US" dirty="0" err="1">
                <a:effectLst/>
                <a:latin typeface="Calibri" panose="020F0502020204030204" pitchFamily="34" charset="0"/>
                <a:ea typeface="Times New Roman" panose="02020603050405020304" pitchFamily="18" charset="0"/>
                <a:cs typeface="Calibri" panose="020F0502020204030204" pitchFamily="34" charset="0"/>
              </a:rPr>
              <a:t>dinh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nhân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đáp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mục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tiêu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khỏe</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mình</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RDN </a:t>
            </a:r>
            <a:r>
              <a:rPr lang="en-US" dirty="0" err="1">
                <a:effectLst/>
                <a:latin typeface="Calibri" panose="020F0502020204030204" pitchFamily="34" charset="0"/>
                <a:ea typeface="Times New Roman" panose="02020603050405020304" pitchFamily="18" charset="0"/>
                <a:cs typeface="Calibri" panose="020F0502020204030204" pitchFamily="34" charset="0"/>
              </a:rPr>
              <a:t>cung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cấp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dịch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vụ</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phòng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ngừa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liệu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còn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gọi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MNT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chuyên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lĩnh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nhau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chẳng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hạn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như</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bệnh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đường</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MNT </a:t>
            </a:r>
            <a:r>
              <a:rPr lang="en-US" dirty="0" err="1">
                <a:effectLst/>
                <a:latin typeface="Calibri" panose="020F0502020204030204" pitchFamily="34" charset="0"/>
                <a:ea typeface="Times New Roman" panose="02020603050405020304" pitchFamily="18" charset="0"/>
                <a:cs typeface="Calibri" panose="020F0502020204030204" pitchFamily="34" charset="0"/>
              </a:rPr>
              <a:t>là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nhân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đó</a:t>
            </a:r>
            <a:r>
              <a:rPr lang="en-US" dirty="0">
                <a:effectLst/>
                <a:latin typeface="Calibri" panose="020F0502020204030204" pitchFamily="34" charset="0"/>
                <a:ea typeface="Times New Roman" panose="02020603050405020304" pitchFamily="18" charset="0"/>
                <a:cs typeface="Calibri" panose="020F0502020204030204" pitchFamily="34" charset="0"/>
              </a:rPr>
              <a:t> bao </a:t>
            </a:r>
            <a:r>
              <a:rPr lang="en-US" dirty="0" err="1">
                <a:effectLst/>
                <a:latin typeface="Calibri" panose="020F0502020204030204" pitchFamily="34" charset="0"/>
                <a:ea typeface="Times New Roman" panose="02020603050405020304" pitchFamily="18" charset="0"/>
                <a:cs typeface="Calibri" panose="020F0502020204030204" pitchFamily="34" charset="0"/>
              </a:rPr>
              <a:t>gồm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đánh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khỏe</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tiền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sử</a:t>
            </a:r>
            <a:r>
              <a:rPr lang="en-US" dirty="0">
                <a:effectLst/>
                <a:latin typeface="Calibri" panose="020F0502020204030204" pitchFamily="34" charset="0"/>
                <a:ea typeface="Times New Roman" panose="02020603050405020304" pitchFamily="18" charset="0"/>
                <a:cs typeface="Calibri" panose="020F0502020204030204" pitchFamily="34" charset="0"/>
              </a:rPr>
              <a:t> y </a:t>
            </a:r>
            <a:r>
              <a:rPr lang="en-US" dirty="0" err="1">
                <a:effectLst/>
                <a:latin typeface="Calibri" panose="020F0502020204030204" pitchFamily="34" charset="0"/>
                <a:ea typeface="Times New Roman" panose="02020603050405020304" pitchFamily="18" charset="0"/>
                <a:cs typeface="Calibri" panose="020F0502020204030204" pitchFamily="34" charset="0"/>
              </a:rPr>
              <a:t>tế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kiểu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mẫu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xác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bất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kỳ</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vấn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độ</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uống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nào</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xây</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dựng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hoạch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dinh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dưỡng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nhân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phù</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hợp</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mặt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giám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sát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về</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mặt</a:t>
            </a:r>
            <a:r>
              <a:rPr lang="en-US" dirty="0">
                <a:effectLst/>
                <a:latin typeface="Calibri" panose="020F0502020204030204" pitchFamily="34" charset="0"/>
                <a:ea typeface="Times New Roman" panose="02020603050405020304" pitchFamily="18" charset="0"/>
                <a:cs typeface="Calibri" panose="020F0502020204030204" pitchFamily="34" charset="0"/>
              </a:rPr>
              <a:t> y </a:t>
            </a:r>
            <a:r>
              <a:rPr lang="en-US" dirty="0" err="1">
                <a:effectLst/>
                <a:latin typeface="Calibri" panose="020F0502020204030204" pitchFamily="34" charset="0"/>
                <a:ea typeface="Times New Roman" panose="02020603050405020304" pitchFamily="18" charset="0"/>
                <a:cs typeface="Calibri" panose="020F0502020204030204" pitchFamily="34" charset="0"/>
              </a:rPr>
              <a:t>tế</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kiểm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soát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hoặc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nhiều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trạng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khỏe</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US" dirty="0">
                <a:effectLst/>
                <a:latin typeface="Calibri" panose="020F0502020204030204" pitchFamily="34" charset="0"/>
                <a:ea typeface="Times New Roman" panose="02020603050405020304" pitchFamily="18" charset="0"/>
              </a:rPr>
              <a:t>RDN </a:t>
            </a:r>
            <a:r>
              <a:rPr lang="en-US" dirty="0" err="1">
                <a:effectLst/>
                <a:latin typeface="Calibri" panose="020F0502020204030204" pitchFamily="34" charset="0"/>
                <a:ea typeface="Times New Roman" panose="02020603050405020304" pitchFamily="18" charset="0"/>
              </a:rPr>
              <a:t>có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kỹ</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năng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trong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việc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giúp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mọi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người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áp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dụng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chế</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độ</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ăn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uống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lành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mạnh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trong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chú</a:t>
            </a:r>
            <a:r>
              <a:rPr lang="en-US" dirty="0">
                <a:effectLst/>
                <a:latin typeface="Calibri" panose="020F0502020204030204" pitchFamily="34" charset="0"/>
                <a:ea typeface="Times New Roman" panose="02020603050405020304" pitchFamily="18" charset="0"/>
              </a:rPr>
              <a:t> ý </a:t>
            </a:r>
            <a:r>
              <a:rPr lang="en-US" dirty="0" err="1">
                <a:effectLst/>
                <a:latin typeface="Calibri" panose="020F0502020204030204" pitchFamily="34" charset="0"/>
                <a:ea typeface="Times New Roman" panose="02020603050405020304" pitchFamily="18" charset="0"/>
              </a:rPr>
              <a:t>đến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sở</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thích</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ẩm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và</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văn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hóa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cá</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nhân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họ</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Quý</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có</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thể</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phải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yêu</a:t>
            </a:r>
            <a:r>
              <a:rPr lang="vi-VN" dirty="0">
                <a:effectLst/>
                <a:latin typeface="Calibri" panose="020F0502020204030204" pitchFamily="34" charset="0"/>
                <a:ea typeface="Times New Roman" panose="02020603050405020304" pitchFamily="18" charset="0"/>
              </a:rPr>
              <a:t> cầu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bác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sĩ</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quý</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vị</a:t>
            </a:r>
            <a:r>
              <a:rPr lang="en-US" dirty="0">
                <a:effectLst/>
                <a:latin typeface="Calibri" panose="020F0502020204030204" pitchFamily="34" charset="0"/>
                <a:ea typeface="Times New Roman" panose="02020603050405020304" pitchFamily="18" charset="0"/>
              </a:rPr>
              <a:t> </a:t>
            </a:r>
            <a:r>
              <a:rPr lang="vi-VN" dirty="0">
                <a:effectLst/>
                <a:latin typeface="Calibri" panose="020F0502020204030204" pitchFamily="34" charset="0"/>
                <a:ea typeface="Times New Roman" panose="02020603050405020304" pitchFamily="18" charset="0"/>
              </a:rPr>
              <a:t>cấp giấy</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giới</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thiệu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đến</a:t>
            </a:r>
            <a:r>
              <a:rPr lang="en-US" dirty="0">
                <a:effectLst/>
                <a:latin typeface="Calibri" panose="020F0502020204030204" pitchFamily="34" charset="0"/>
                <a:ea typeface="Times New Roman" panose="02020603050405020304" pitchFamily="18" charset="0"/>
              </a:rPr>
              <a:t> RDN).</a:t>
            </a:r>
          </a:p>
          <a:p>
            <a:endParaRPr lang="en-US" dirty="0">
              <a:latin typeface="Calibri" panose="020F0502020204030204" pitchFamily="34" charset="0"/>
            </a:endParaRPr>
          </a:p>
          <a:p>
            <a:r>
              <a:rPr lang="en-US" kern="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Nguồn</a:t>
            </a:r>
            <a:r>
              <a:rPr lang="en-US"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u="sng" dirty="0">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3"/>
              </a:rPr>
              <a:t>https://www.eatrightpro.org/advocacy/initiatives/medical-nutrition-therapy-act/mnt-infographic</a:t>
            </a:r>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Calibri" panose="020F0502020204030204" pitchFamily="34" charset="0"/>
                <a:ea typeface="Times New Roman" panose="02020603050405020304" pitchFamily="18" charset="0"/>
              </a:rPr>
              <a:t>Để</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tìm</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Chuyên</a:t>
            </a:r>
            <a:r>
              <a:rPr lang="en-US" dirty="0">
                <a:effectLst/>
                <a:latin typeface="Calibri" panose="020F0502020204030204" pitchFamily="34" charset="0"/>
                <a:ea typeface="Times New Roman" panose="02020603050405020304" pitchFamily="18" charset="0"/>
              </a:rPr>
              <a:t> Gia Dinh </a:t>
            </a:r>
            <a:r>
              <a:rPr lang="en-US" dirty="0" err="1">
                <a:effectLst/>
                <a:latin typeface="Calibri" panose="020F0502020204030204" pitchFamily="34" charset="0"/>
                <a:ea typeface="Times New Roman" panose="02020603050405020304" pitchFamily="18" charset="0"/>
              </a:rPr>
              <a:t>Dưỡng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chuyên</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về</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nhu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cầu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riêng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quý</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trong</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khu</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vực</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quý</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vị</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truy</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cập</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trang</a:t>
            </a:r>
            <a:r>
              <a:rPr lang="en-US" dirty="0">
                <a:effectLst/>
                <a:latin typeface="Calibri" panose="020F0502020204030204" pitchFamily="34" charset="0"/>
                <a:ea typeface="Times New Roman" panose="02020603050405020304" pitchFamily="18" charset="0"/>
              </a:rPr>
              <a:t> web </a:t>
            </a:r>
            <a:r>
              <a:rPr lang="en-US" dirty="0" err="1">
                <a:effectLst/>
                <a:latin typeface="Calibri" panose="020F0502020204030204" pitchFamily="34" charset="0"/>
                <a:ea typeface="Times New Roman" panose="02020603050405020304" pitchFamily="18" charset="0"/>
              </a:rPr>
              <a:t>của</a:t>
            </a:r>
            <a:r>
              <a:rPr lang="en-US" dirty="0">
                <a:effectLst/>
                <a:latin typeface="Calibri" panose="020F0502020204030204" pitchFamily="34" charset="0"/>
                <a:ea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Arial" panose="020B0604020202020204" pitchFamily="34" charset="0"/>
              </a:rPr>
              <a:t>Academy of Nutrition and Dietetics</a:t>
            </a:r>
            <a:r>
              <a:rPr lang="en-US" dirty="0">
                <a:effectLst/>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rPr>
              <a:t>tại</a:t>
            </a:r>
            <a:r>
              <a:rPr lang="en-US" dirty="0">
                <a:effectLst/>
                <a:latin typeface="Calibri" panose="020F0502020204030204" pitchFamily="34" charset="0"/>
                <a:ea typeface="Times New Roman" panose="02020603050405020304" pitchFamily="18" charset="0"/>
              </a:rPr>
              <a:t> </a:t>
            </a:r>
            <a:r>
              <a:rPr lang="en-US" u="sng" dirty="0">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3"/>
              </a:rPr>
              <a:t>www.eatright.org</a:t>
            </a:r>
            <a:r>
              <a:rPr lang="en-US" dirty="0">
                <a:effectLst/>
                <a:latin typeface="Calibri" panose="020F0502020204030204" pitchFamily="34" charset="0"/>
                <a:ea typeface="Times New Roman" panose="02020603050405020304" pitchFamily="18" charset="0"/>
                <a:cs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err="1">
                <a:effectLst/>
                <a:latin typeface="Calibri" panose="020F0502020204030204" pitchFamily="34" charset="0"/>
                <a:ea typeface="Times New Roman" panose="02020603050405020304" pitchFamily="18" charset="0"/>
                <a:cs typeface="Calibri" panose="020F0502020204030204" pitchFamily="34" charset="0"/>
              </a:rPr>
              <a:t>Quý</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vị</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cũng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khuyến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khích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khám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sự</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giữa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mà</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 </a:t>
            </a:r>
            <a:r>
              <a:rPr lang="en-US" dirty="0" err="1">
                <a:effectLst/>
                <a:latin typeface="Calibri" panose="020F0502020204030204" pitchFamily="34" charset="0"/>
                <a:ea typeface="Times New Roman" panose="02020603050405020304" pitchFamily="18" charset="0"/>
                <a:cs typeface="Calibri" panose="020F0502020204030204" pitchFamily="34" charset="0"/>
              </a:rPr>
              <a:t>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quá</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trưởng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thành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chịu</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ảnh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hưởng</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bởi</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văn</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hóa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gia</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đình</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dirty="0">
                <a:effectLst/>
                <a:latin typeface="Calibri" panose="020F0502020204030204" pitchFamily="34" charset="0"/>
                <a:ea typeface="Times New Roman" panose="02020603050405020304" pitchFamily="18" charset="0"/>
                <a:cs typeface="Calibri" panose="020F0502020204030204" pitchFamily="34" charset="0"/>
              </a:rPr>
              <a:t> ta.</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US" i="1" dirty="0" err="1">
                <a:effectLst/>
                <a:latin typeface="Calibri" panose="020F0502020204030204" pitchFamily="34" charset="0"/>
                <a:ea typeface="Times New Roman" panose="02020603050405020304" pitchFamily="18" charset="0"/>
              </a:rPr>
              <a:t>Quý</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vị</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có</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nhớ</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đến</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các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loại</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thực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phẩm</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hoặc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lễ</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kỷ</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niệm</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cụ</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thể</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nào</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không</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Có</a:t>
            </a:r>
            <a:r>
              <a:rPr lang="en-US" i="1" dirty="0">
                <a:effectLst/>
                <a:latin typeface="Calibri" panose="020F0502020204030204" pitchFamily="34" charset="0"/>
                <a:ea typeface="Times New Roman" panose="02020603050405020304" pitchFamily="18" charset="0"/>
              </a:rPr>
              <a:t> ai </a:t>
            </a:r>
            <a:r>
              <a:rPr lang="en-US" i="1" dirty="0" err="1">
                <a:effectLst/>
                <a:latin typeface="Calibri" panose="020F0502020204030204" pitchFamily="34" charset="0"/>
                <a:ea typeface="Times New Roman" panose="02020603050405020304" pitchFamily="18" charset="0"/>
              </a:rPr>
              <a:t>muốn</a:t>
            </a:r>
            <a:r>
              <a:rPr lang="en-US" i="1" dirty="0">
                <a:effectLst/>
                <a:latin typeface="Calibri" panose="020F0502020204030204" pitchFamily="34" charset="0"/>
                <a:ea typeface="Times New Roman" panose="02020603050405020304" pitchFamily="18" charset="0"/>
              </a:rPr>
              <a:t> chia </a:t>
            </a:r>
            <a:r>
              <a:rPr lang="en-US" i="1" dirty="0" err="1">
                <a:effectLst/>
                <a:latin typeface="Calibri" panose="020F0502020204030204" pitchFamily="34" charset="0"/>
                <a:ea typeface="Times New Roman" panose="02020603050405020304" pitchFamily="18" charset="0"/>
              </a:rPr>
              <a:t>sẻ</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ví</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dụ</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về</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những</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loại</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thực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phẩm</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đặc</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biệt</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trong</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truyền</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thống</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của</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gia</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đình</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mình</a:t>
            </a:r>
            <a:r>
              <a:rPr lang="en-US" i="1" dirty="0">
                <a:effectLst/>
                <a:latin typeface="Calibri" panose="020F0502020204030204" pitchFamily="34" charset="0"/>
                <a:ea typeface="Times New Roman" panose="02020603050405020304" pitchFamily="18" charset="0"/>
              </a:rPr>
              <a:t> </a:t>
            </a:r>
            <a:r>
              <a:rPr lang="en-US" i="1" dirty="0" err="1">
                <a:effectLst/>
                <a:latin typeface="Calibri" panose="020F0502020204030204" pitchFamily="34" charset="0"/>
                <a:ea typeface="Times New Roman" panose="02020603050405020304" pitchFamily="18" charset="0"/>
              </a:rPr>
              <a:t>không</a:t>
            </a:r>
            <a:r>
              <a:rPr lang="en-US" i="1" dirty="0">
                <a:effectLst/>
                <a:latin typeface="Calibri" panose="020F0502020204030204" pitchFamily="34" charset="0"/>
                <a:ea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
        <p:nvSpPr>
          <p:cNvPr id="10" name="TextBox 9">
            <a:extLst>
              <a:ext uri="{FF2B5EF4-FFF2-40B4-BE49-F238E27FC236}">
                <a16:creationId xmlns:a16="http://schemas.microsoft.com/office/drawing/2014/main" id="{DD163DC1-8CD8-FCE7-3C57-23F9DE218683}"/>
              </a:ext>
            </a:extLst>
          </p:cNvPr>
          <p:cNvSpPr txBox="1"/>
          <p:nvPr userDrawn="1"/>
        </p:nvSpPr>
        <p:spPr>
          <a:xfrm>
            <a:off x="5291933" y="6336268"/>
            <a:ext cx="1755609" cy="369332"/>
          </a:xfrm>
          <a:prstGeom prst="rect">
            <a:avLst/>
          </a:prstGeom>
          <a:noFill/>
        </p:spPr>
        <p:txBody>
          <a:bodyPr wrap="none" rtlCol="0">
            <a:spAutoFit/>
          </a:bodyPr>
          <a:lstStyle/>
          <a:p>
            <a:r>
              <a:rPr lang="en-US" dirty="0" err="1">
                <a:solidFill>
                  <a:srgbClr val="B2B2B2"/>
                </a:solidFill>
              </a:rPr>
              <a:t>Tháng</a:t>
            </a:r>
            <a:r>
              <a:rPr lang="en-US" dirty="0">
                <a:solidFill>
                  <a:srgbClr val="B2B2B2"/>
                </a:solidFill>
              </a:rPr>
              <a:t> </a:t>
            </a:r>
            <a:r>
              <a:rPr lang="en-US">
                <a:solidFill>
                  <a:srgbClr val="B2B2B2"/>
                </a:solidFill>
              </a:rPr>
              <a:t>03  2025</a:t>
            </a:r>
            <a:endParaRPr lang="en-US" dirty="0">
              <a:solidFill>
                <a:srgbClr val="B2B2B2"/>
              </a:solidFill>
            </a:endParaRP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79061" y="1868277"/>
            <a:ext cx="5561943" cy="4264052"/>
          </a:xfrm>
        </p:spPr>
        <p:txBody>
          <a:bodyPr vert="horz" lIns="0" tIns="0" rIns="0" bIns="0" rtlCol="0">
            <a:spAutoFit/>
          </a:bodyPr>
          <a:lstStyle/>
          <a:p>
            <a:pPr marL="342900" marR="0" lvl="0" indent="-342900">
              <a:buFont typeface="Symbol" panose="05050102010706020507" pitchFamily="18" charset="2"/>
              <a:buChar char=""/>
            </a:pPr>
            <a:r>
              <a:rPr lang="vi-VN"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Thử nghiệm các công thức nấu ăn sử dụng các nguyên liệu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kỹ</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thuật</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nấu</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ăn</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vi-VN"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khác nhau</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sz="24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Hãy</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thêm</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các</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văn</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hóa</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truyền</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thống</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ưa</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thích</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của</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quý</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vị</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thử</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các</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hương</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vị</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trên</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toàn</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4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cầu</a:t>
            </a:r>
            <a:r>
              <a:rPr lang="en-US"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sz="24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vi-VN" sz="24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Học cách đọc các Nhãn Thông tin Dinh dưỡng</a:t>
            </a:r>
            <a:endParaRPr lang="en-US" sz="2400" b="1"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vi-VN" sz="2400" b="1" dirty="0">
                <a:solidFill>
                  <a:schemeClr val="accent1"/>
                </a:solidFill>
                <a:effectLst/>
                <a:latin typeface="Calibri Light" panose="020F0302020204030204" pitchFamily="34" charset="0"/>
                <a:ea typeface="Times New Roman" panose="02020603050405020304" pitchFamily="18" charset="0"/>
              </a:rPr>
              <a:t>Hãy thưởng thức bữa ăn cùng bạn bè hoặc gia đình, khi có thể.</a:t>
            </a:r>
            <a:endParaRPr lang="en-US" sz="2400" b="1" dirty="0">
              <a:solidFill>
                <a:schemeClr val="accent1"/>
              </a:solidFill>
            </a:endParaRPr>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279061" y="296022"/>
            <a:ext cx="5561943" cy="1231106"/>
          </a:xfrm>
        </p:spPr>
        <p:txBody>
          <a:bodyPr vert="horz"/>
          <a:lstStyle/>
          <a:p>
            <a:pPr marL="0" marR="0"/>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Khám</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phá</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Giữa</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Thực</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Phẩm</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và</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Văn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Hóa</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a:t>
            </a:r>
            <a:endParaRPr lang="en-US" sz="4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632672"/>
            <a:ext cx="5860472" cy="1846659"/>
          </a:xfrm>
        </p:spPr>
        <p:txBody>
          <a:bodyPr vert="horz"/>
          <a:lstStyle/>
          <a:p>
            <a:pPr marL="0" marR="0"/>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Thực</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Phẩm</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Chúng</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Ta</a:t>
            </a:r>
            <a:br>
              <a:rPr lang="en-US" sz="4000" b="1" dirty="0">
                <a:effectLst/>
                <a:latin typeface="Calibri" panose="020F0502020204030204" pitchFamily="34" charset="0"/>
                <a:ea typeface="Times New Roman" panose="02020603050405020304" pitchFamily="18" charset="0"/>
                <a:cs typeface="Arial" panose="020B0604020202020204" pitchFamily="34" charset="0"/>
              </a:rPr>
            </a:b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với</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Gia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Đình</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&amp;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Bạn</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Bè</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của</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Chúng</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Ta</a:t>
            </a:r>
            <a:endParaRPr lang="en-US" sz="4000" b="1"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883036"/>
            <a:ext cx="5860472" cy="1846659"/>
          </a:xfrm>
        </p:spPr>
        <p:txBody>
          <a:bodyPr vert="horz"/>
          <a:lstStyle/>
          <a:p>
            <a:pPr marL="0" marR="0"/>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Thực</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Phẩm</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Chúng</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Ta</a:t>
            </a:r>
            <a:br>
              <a:rPr lang="en-US" sz="4000" b="1" dirty="0">
                <a:effectLst/>
                <a:latin typeface="Calibri" panose="020F0502020204030204" pitchFamily="34" charset="0"/>
                <a:ea typeface="Times New Roman" panose="02020603050405020304" pitchFamily="18" charset="0"/>
                <a:cs typeface="Arial" panose="020B0604020202020204" pitchFamily="34" charset="0"/>
              </a:rPr>
            </a:b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thông</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qua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từng</a:t>
            </a:r>
            <a:br>
              <a:rPr lang="en-US" sz="4000" b="1" dirty="0">
                <a:effectLst/>
                <a:latin typeface="Calibri" panose="020F0502020204030204" pitchFamily="34" charset="0"/>
                <a:ea typeface="Times New Roman" panose="02020603050405020304" pitchFamily="18" charset="0"/>
                <a:cs typeface="Arial" panose="020B0604020202020204" pitchFamily="34" charset="0"/>
              </a:rPr>
            </a:br>
            <a:r>
              <a:rPr lang="en-GB" sz="4000" b="1" dirty="0">
                <a:effectLst/>
                <a:latin typeface="Calibri Light" panose="020F0302020204030204" pitchFamily="34" charset="0"/>
                <a:ea typeface="Times New Roman" panose="02020603050405020304" pitchFamily="18" charset="0"/>
                <a:cs typeface="Arial" panose="020B0604020202020204" pitchFamily="34" charset="0"/>
              </a:rPr>
              <a:t>Giai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Đoạn</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Cuộc</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Đời</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endParaRPr lang="en-US" sz="4000" b="1"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236503" y="552510"/>
            <a:ext cx="6363994" cy="1231106"/>
          </a:xfrm>
        </p:spPr>
        <p:txBody>
          <a:bodyPr vert="horz"/>
          <a:lstStyle/>
          <a:p>
            <a:pPr marL="0" marR="0"/>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Xây</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Dựng</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Xuyên</a:t>
            </a:r>
            <a:r>
              <a:rPr lang="vi-VN" sz="4000" b="1" dirty="0">
                <a:effectLst/>
                <a:latin typeface="Calibri Light" panose="020F0302020204030204" pitchFamily="34" charset="0"/>
                <a:ea typeface="Times New Roman" panose="02020603050405020304" pitchFamily="18" charset="0"/>
                <a:cs typeface="Arial" panose="020B0604020202020204" pitchFamily="34" charset="0"/>
              </a:rPr>
              <a:t> Suốt</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Mọi</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Giai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Đoạn</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Cuộc</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Đời</a:t>
            </a:r>
            <a:endParaRPr lang="en-US" sz="4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 Placeholder 4">
            <a:extLst>
              <a:ext uri="{FF2B5EF4-FFF2-40B4-BE49-F238E27FC236}">
                <a16:creationId xmlns:a16="http://schemas.microsoft.com/office/drawing/2014/main" id="{FC2E794E-66DB-743C-2680-AEC60233B499}"/>
              </a:ext>
            </a:extLst>
          </p:cNvPr>
          <p:cNvSpPr txBox="1">
            <a:spLocks/>
          </p:cNvSpPr>
          <p:nvPr/>
        </p:nvSpPr>
        <p:spPr>
          <a:xfrm>
            <a:off x="236503" y="2183725"/>
            <a:ext cx="622735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buFont typeface="Symbol" panose="05050102010706020507" pitchFamily="18" charset="2"/>
              <a:buChar char=""/>
            </a:pPr>
            <a:r>
              <a:rPr lang="vi-VN" sz="32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Tìm hiểu về các nhu cầu dinh dưỡng có thể thay đổi như thế nào theo tuổi tác.</a:t>
            </a:r>
            <a:endParaRPr lang="en-US" sz="32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vi-VN" sz="32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Bao gồm nhiều loại thực phẩm </a:t>
            </a:r>
            <a:r>
              <a:rPr lang="en-US" sz="3200" b="1" i="0"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đa</a:t>
            </a:r>
            <a:r>
              <a:rPr lang="en-US" sz="3200" b="1" i="0"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i="0"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dạng</a:t>
            </a:r>
            <a:endParaRPr lang="en-US" sz="3200" b="1" i="0"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3200" b="1" dirty="0" err="1">
                <a:solidFill>
                  <a:schemeClr val="accent1"/>
                </a:solidFill>
                <a:effectLst/>
                <a:latin typeface="Calibri Light" panose="020F0302020204030204" pitchFamily="34" charset="0"/>
                <a:ea typeface="Times New Roman" panose="02020603050405020304" pitchFamily="18" charset="0"/>
              </a:rPr>
              <a:t>Tập</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trung</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vào</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các</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thói</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quen</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ăn</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uống</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cân</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bằng</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và</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bền</a:t>
            </a:r>
            <a:r>
              <a:rPr lang="en-US" sz="3200" b="1" dirty="0">
                <a:solidFill>
                  <a:schemeClr val="accent1"/>
                </a:solidFill>
                <a:effectLst/>
                <a:latin typeface="Calibri Light" panose="020F0302020204030204" pitchFamily="34" charset="0"/>
                <a:ea typeface="Times New Roman" panose="02020603050405020304" pitchFamily="18" charset="0"/>
              </a:rPr>
              <a:t> </a:t>
            </a:r>
            <a:r>
              <a:rPr lang="en-US" sz="3200" b="1" dirty="0" err="1">
                <a:solidFill>
                  <a:schemeClr val="accent1"/>
                </a:solidFill>
                <a:effectLst/>
                <a:latin typeface="Calibri Light" panose="020F0302020204030204" pitchFamily="34" charset="0"/>
                <a:ea typeface="Times New Roman" panose="02020603050405020304" pitchFamily="18" charset="0"/>
              </a:rPr>
              <a:t>vững</a:t>
            </a:r>
            <a:r>
              <a:rPr lang="en-US" sz="3200" b="1" dirty="0">
                <a:solidFill>
                  <a:schemeClr val="accent1"/>
                </a:solidFill>
                <a:effectLst/>
                <a:latin typeface="Calibri Light" panose="020F0302020204030204" pitchFamily="34" charset="0"/>
                <a:ea typeface="Times New Roman" panose="02020603050405020304" pitchFamily="18" charset="0"/>
              </a:rPr>
              <a:t>.</a:t>
            </a:r>
            <a:endParaRPr lang="en-US" sz="3200" b="1" dirty="0">
              <a:solidFill>
                <a:schemeClr val="accent1"/>
              </a:solidFill>
            </a:endParaRPr>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a:extLst>
              <a:ext uri="{FF2B5EF4-FFF2-40B4-BE49-F238E27FC236}">
                <a16:creationId xmlns:a16="http://schemas.microsoft.com/office/drawing/2014/main" id="{E9DE8F98-80C4-38D1-7F81-840292298B73}"/>
              </a:ext>
            </a:extLst>
          </p:cNvPr>
          <p:cNvPicPr>
            <a:picLocks noChangeAspect="1"/>
          </p:cNvPicPr>
          <p:nvPr/>
        </p:nvPicPr>
        <p:blipFill>
          <a:blip r:embed="rId6"/>
          <a:srcRect/>
          <a:stretch/>
        </p:blipFill>
        <p:spPr bwMode="auto">
          <a:xfrm>
            <a:off x="3629412" y="3265665"/>
            <a:ext cx="5052841" cy="2165985"/>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err="1">
                <a:ln/>
                <a:solidFill>
                  <a:schemeClr val="accent4"/>
                </a:solidFill>
                <a:effectLst/>
              </a:rPr>
              <a:t>Câu</a:t>
            </a:r>
            <a:r>
              <a:rPr lang="en-US" sz="8000" b="1" cap="none" spc="0" dirty="0">
                <a:ln/>
                <a:solidFill>
                  <a:schemeClr val="accent4"/>
                </a:solidFill>
                <a:effectLst/>
              </a:rPr>
              <a:t> </a:t>
            </a:r>
            <a:r>
              <a:rPr lang="en-US" sz="8000" b="1" cap="none" spc="0" dirty="0" err="1">
                <a:ln/>
                <a:solidFill>
                  <a:schemeClr val="accent4"/>
                </a:solidFill>
                <a:effectLst/>
              </a:rPr>
              <a:t>hỏi</a:t>
            </a:r>
            <a:r>
              <a:rPr lang="en-US" sz="8000" b="1" cap="none" spc="0" dirty="0">
                <a:ln/>
                <a:solidFill>
                  <a:schemeClr val="accent4"/>
                </a:solidFill>
                <a:effectLst/>
              </a:rPr>
              <a:t>?</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vi-VN" sz="9600" b="1" dirty="0">
                <a:solidFill>
                  <a:srgbClr val="C0D446"/>
                </a:solidFill>
                <a:latin typeface="+mn-lt"/>
              </a:rPr>
              <a:t>Cảm ơn Quý vị!</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CB9F0-BBA1-EC0F-D411-85F7D5FA2326}"/>
              </a:ext>
            </a:extLst>
          </p:cNvPr>
          <p:cNvPicPr>
            <a:picLocks noChangeAspect="1"/>
          </p:cNvPicPr>
          <p:nvPr/>
        </p:nvPicPr>
        <p:blipFill>
          <a:blip r:embed="rId4"/>
          <a:srcRect/>
          <a:stretch/>
        </p:blipFill>
        <p:spPr bwMode="auto">
          <a:xfrm>
            <a:off x="1728034" y="1095276"/>
            <a:ext cx="8613477" cy="3692311"/>
          </a:xfrm>
          <a:prstGeom prst="rect">
            <a:avLst/>
          </a:prstGeom>
          <a:noFill/>
          <a:ln>
            <a:noFill/>
          </a:ln>
        </p:spPr>
      </p:pic>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BE46FF95-A907-F0B9-5E46-CD7FD2FDAE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1600438"/>
          </a:xfrm>
        </p:spPr>
        <p:txBody>
          <a:bodyPr/>
          <a:lstStyle/>
          <a:p>
            <a:pPr marL="342900" marR="0" lvl="0" indent="-342900">
              <a:buFont typeface="Symbol" panose="05050102010706020507" pitchFamily="18" charset="2"/>
              <a:buChar char=""/>
            </a:pP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Xác</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định</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ít</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nhất</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hai</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cách</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cho</a:t>
            </a:r>
            <a:r>
              <a:rPr lang="vi-VN"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thấy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Kết</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Nối</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Chúng</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Ta </a:t>
            </a:r>
            <a:endParaRPr lang="en-US" sz="2800" b="1"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Giải</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thích</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các</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loại</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tạo</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thói</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quen</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ăn</a:t>
            </a:r>
            <a:r>
              <a:rPr lang="en-US" sz="28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uống</a:t>
            </a:r>
            <a:r>
              <a:rPr lang="en-US" sz="2800" b="1" i="0"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lành</a:t>
            </a:r>
            <a:r>
              <a:rPr lang="en-US" sz="2800" b="1" i="0"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i="0"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mạnh</a:t>
            </a:r>
            <a:r>
              <a:rPr lang="en-US" sz="2800" b="1" i="0"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endParaRPr lang="en-US" sz="2800" b="1" i="0"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tx2"/>
                </a:solidFill>
                <a:effectLst/>
                <a:latin typeface="Calibri Light" panose="020F0302020204030204" pitchFamily="34" charset="0"/>
                <a:ea typeface="Times New Roman" panose="02020603050405020304" pitchFamily="18" charset="0"/>
              </a:rPr>
              <a:t>Mô</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tả</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các</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cách</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để</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khám</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phá</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sự</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kết</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nối</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giữa</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thực</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phẩm</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và</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văn</a:t>
            </a:r>
            <a:r>
              <a:rPr lang="en-US" sz="2800" b="1" dirty="0">
                <a:solidFill>
                  <a:schemeClr val="tx2"/>
                </a:solidFill>
                <a:effectLst/>
                <a:latin typeface="Calibri Light" panose="020F0302020204030204" pitchFamily="34" charset="0"/>
                <a:ea typeface="Times New Roman" panose="02020603050405020304" pitchFamily="18" charset="0"/>
              </a:rPr>
              <a:t> </a:t>
            </a:r>
            <a:r>
              <a:rPr lang="en-US" sz="2800" b="1" dirty="0" err="1">
                <a:solidFill>
                  <a:schemeClr val="tx2"/>
                </a:solidFill>
                <a:effectLst/>
                <a:latin typeface="Calibri Light" panose="020F0302020204030204" pitchFamily="34" charset="0"/>
                <a:ea typeface="Times New Roman" panose="02020603050405020304" pitchFamily="18" charset="0"/>
              </a:rPr>
              <a:t>hóa</a:t>
            </a:r>
            <a:r>
              <a:rPr lang="en-US" sz="2800" b="1" dirty="0">
                <a:solidFill>
                  <a:schemeClr val="tx2"/>
                </a:solidFill>
                <a:effectLst/>
                <a:latin typeface="Calibri Light" panose="020F0302020204030204" pitchFamily="34" charset="0"/>
                <a:ea typeface="Times New Roman" panose="02020603050405020304" pitchFamily="18" charset="0"/>
              </a:rPr>
              <a:t>.</a:t>
            </a:r>
            <a:endParaRPr lang="en-GB" sz="2800" b="1" dirty="0">
              <a:solidFill>
                <a:schemeClr val="tx2"/>
              </a:solidFill>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722091"/>
            <a:ext cx="10450413" cy="677108"/>
          </a:xfrm>
        </p:spPr>
        <p:txBody>
          <a:bodyPr vert="horz"/>
          <a:lstStyle/>
          <a:p>
            <a:pPr marL="0" marR="0"/>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Mục</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tiêu</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a:t>
            </a:r>
            <a:endParaRPr lang="en-US" sz="44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3" y="404522"/>
            <a:ext cx="5561943" cy="615553"/>
          </a:xfrm>
        </p:spPr>
        <p:txBody>
          <a:bodyPr/>
          <a:lstStyle/>
          <a:p>
            <a:pPr marL="0" marR="0"/>
            <a:r>
              <a:rPr lang="en-US" sz="40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Kết</a:t>
            </a:r>
            <a:r>
              <a:rPr lang="en-US" sz="40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Nối</a:t>
            </a:r>
            <a:r>
              <a:rPr lang="en-US" sz="40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với</a:t>
            </a:r>
            <a:r>
              <a:rPr lang="en-US" sz="40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40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40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sz="400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4" y="1384614"/>
            <a:ext cx="5561943" cy="4247317"/>
          </a:xfrm>
        </p:spPr>
        <p:txBody>
          <a:bodyPr vert="horz" lIns="0" tIns="0" rIns="0" bIns="0" rtlCol="0">
            <a:spAutoFit/>
          </a:bodyPr>
          <a:lstStyle/>
          <a:p>
            <a:pPr marL="342900" marR="0" lvl="0" indent="-342900">
              <a:buFont typeface="Symbol" panose="05050102010706020507" pitchFamily="18" charset="2"/>
              <a:buChar char=""/>
            </a:pPr>
            <a:r>
              <a:rPr lang="vi-VN"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Học các kỹ năng nấu nướng, chuẩn bị thức ăn và lên kế hoạch cho bữa ăn.</a:t>
            </a:r>
            <a:endParaRPr lang="en-US" sz="3200" b="1" dirty="0">
              <a:solidFill>
                <a:schemeClr val="tx2"/>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Khám</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phá</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nguồn</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gốc</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của</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quý</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3200" b="1" dirty="0" err="1">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vị</a:t>
            </a:r>
            <a:r>
              <a:rPr lang="en-US" sz="3200" b="1" dirty="0">
                <a:solidFill>
                  <a:schemeClr val="tx2"/>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sz="3200" b="1"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vi-VN" sz="3200" b="1" dirty="0">
                <a:solidFill>
                  <a:schemeClr val="tx2"/>
                </a:solidFill>
                <a:effectLst/>
                <a:latin typeface="Calibri Light" panose="020F0302020204030204" pitchFamily="34" charset="0"/>
                <a:ea typeface="Times New Roman" panose="02020603050405020304" pitchFamily="18" charset="0"/>
              </a:rPr>
              <a:t>Tìm hiểu về các nguồn lực cộng đồng như SNAP, WIC và ngân hàng thực phẩm tại địa phương.</a:t>
            </a:r>
            <a:endParaRPr lang="en-US" sz="3200" b="1" dirty="0">
              <a:solidFill>
                <a:schemeClr val="tx2"/>
              </a:solidFill>
              <a:latin typeface="+mj-lt"/>
              <a:ea typeface="+mj-ea"/>
              <a:cs typeface="+mj-cs"/>
            </a:endParaRPr>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462455" y="2509001"/>
            <a:ext cx="5368042" cy="135421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marL="0" marR="0"/>
            <a:r>
              <a:rPr lang="en-GB" sz="4400" b="1" i="1" dirty="0" err="1">
                <a:effectLst/>
                <a:latin typeface="Calibri Light" panose="020F0302020204030204" pitchFamily="34" charset="0"/>
                <a:ea typeface="Times New Roman" panose="02020603050405020304" pitchFamily="18" charset="0"/>
                <a:cs typeface="Arial" panose="020B0604020202020204" pitchFamily="34" charset="0"/>
              </a:rPr>
              <a:t>Thực</a:t>
            </a:r>
            <a:r>
              <a:rPr lang="en-GB" sz="44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400" b="1" i="1" dirty="0" err="1">
                <a:effectLst/>
                <a:latin typeface="Calibri Light" panose="020F0302020204030204" pitchFamily="34" charset="0"/>
                <a:ea typeface="Times New Roman" panose="02020603050405020304" pitchFamily="18" charset="0"/>
                <a:cs typeface="Arial" panose="020B0604020202020204" pitchFamily="34" charset="0"/>
              </a:rPr>
              <a:t>Phẩm</a:t>
            </a:r>
            <a:r>
              <a:rPr lang="en-GB" sz="44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400" b="1" i="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GB" sz="44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400" b="1" i="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GB" sz="44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400" b="1" i="1" dirty="0" err="1">
                <a:effectLst/>
                <a:latin typeface="Calibri Light" panose="020F0302020204030204" pitchFamily="34" charset="0"/>
                <a:ea typeface="Times New Roman" panose="02020603050405020304" pitchFamily="18" charset="0"/>
                <a:cs typeface="Arial" panose="020B0604020202020204" pitchFamily="34" charset="0"/>
              </a:rPr>
              <a:t>Chúng</a:t>
            </a:r>
            <a:r>
              <a:rPr lang="en-GB" sz="4400" b="1" i="1" dirty="0">
                <a:effectLst/>
                <a:latin typeface="Calibri Light" panose="020F0302020204030204" pitchFamily="34" charset="0"/>
                <a:ea typeface="Times New Roman" panose="02020603050405020304" pitchFamily="18" charset="0"/>
                <a:cs typeface="Arial" panose="020B0604020202020204" pitchFamily="34" charset="0"/>
              </a:rPr>
              <a:t> Ta </a:t>
            </a:r>
            <a:r>
              <a:rPr lang="en-GB" sz="4400" b="1" dirty="0" err="1">
                <a:effectLst/>
                <a:latin typeface="Calibri Light" panose="020F0302020204030204" pitchFamily="34" charset="0"/>
                <a:ea typeface="Times New Roman" panose="02020603050405020304" pitchFamily="18" charset="0"/>
                <a:cs typeface="Arial" panose="020B0604020202020204" pitchFamily="34" charset="0"/>
              </a:rPr>
              <a:t>với</a:t>
            </a:r>
            <a:r>
              <a:rPr lang="en-GB" sz="44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400" b="1" dirty="0" err="1">
                <a:effectLst/>
                <a:latin typeface="Calibri Light" panose="020F0302020204030204" pitchFamily="34" charset="0"/>
                <a:ea typeface="Times New Roman" panose="02020603050405020304" pitchFamily="18" charset="0"/>
                <a:cs typeface="Arial" panose="020B0604020202020204" pitchFamily="34" charset="0"/>
              </a:rPr>
              <a:t>Sức</a:t>
            </a:r>
            <a:r>
              <a:rPr lang="en-GB" sz="44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400" b="1" dirty="0" err="1">
                <a:effectLst/>
                <a:latin typeface="Calibri Light" panose="020F0302020204030204" pitchFamily="34" charset="0"/>
                <a:ea typeface="Times New Roman" panose="02020603050405020304" pitchFamily="18" charset="0"/>
                <a:cs typeface="Arial" panose="020B0604020202020204" pitchFamily="34" charset="0"/>
              </a:rPr>
              <a:t>Khỏe</a:t>
            </a:r>
            <a:endParaRPr lang="en-US" sz="4400" b="1"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3" y="166378"/>
            <a:ext cx="6363994" cy="1354217"/>
          </a:xfrm>
        </p:spPr>
        <p:txBody>
          <a:bodyPr vert="horz"/>
          <a:lstStyle/>
          <a:p>
            <a:pPr marL="0" marR="0"/>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Kiểu</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Mẫu</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Ăn</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Uống</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Lành</a:t>
            </a:r>
            <a:r>
              <a:rPr lang="en-US"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000" b="1" dirty="0" err="1">
                <a:effectLst/>
                <a:latin typeface="Calibri Light" panose="020F0302020204030204" pitchFamily="34" charset="0"/>
                <a:ea typeface="Times New Roman" panose="02020603050405020304" pitchFamily="18" charset="0"/>
                <a:cs typeface="Arial" panose="020B0604020202020204" pitchFamily="34" charset="0"/>
              </a:rPr>
              <a:t>Mạnh</a:t>
            </a:r>
            <a:endParaRPr lang="en-US" sz="4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Bao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gồm</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sz="28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Rau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củ</a:t>
            </a:r>
            <a:endParaRPr lang="en-US" sz="28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Trái</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cây</a:t>
            </a:r>
            <a:endParaRPr lang="en-US" sz="28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Ngũ</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cốc</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đặc</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biệt</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là</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ngũ</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cốc</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nguyên</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hạt</a:t>
            </a:r>
            <a:endParaRPr lang="en-US" sz="28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Thực</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chứa</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protein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nạc</a:t>
            </a:r>
            <a:endParaRPr lang="en-US" sz="28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Sản</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phẩm</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từ</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sữa</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ít</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béo</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không</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béo</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hoặc</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đậu</a:t>
            </a:r>
            <a:r>
              <a:rPr lang="en-US" sz="28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nành</a:t>
            </a:r>
            <a:endParaRPr lang="en-US" sz="28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742950" lvl="1" indent="-457200">
              <a:buFont typeface="Wingdings" panose="05000000000000000000" pitchFamily="2" charset="2"/>
              <a:buChar char="Ø"/>
            </a:pPr>
            <a:endParaRPr lang="en-US" sz="2800" b="1" dirty="0">
              <a:solidFill>
                <a:schemeClr val="accent1"/>
              </a:solidFill>
              <a:latin typeface="+mj-lt"/>
              <a:ea typeface="+mj-ea"/>
              <a:cs typeface="+mj-cs"/>
            </a:endParaRPr>
          </a:p>
          <a:p>
            <a:pPr lvl="5"/>
            <a:endParaRPr lang="en-US" sz="2800" b="1" dirty="0">
              <a:solidFill>
                <a:schemeClr val="accent1"/>
              </a:solidFill>
            </a:endParaRPr>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Hạn</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chế</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a:t>
            </a:r>
            <a:endParaRPr lang="en-US" sz="2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Đường</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phụ</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gia</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endParaRPr lang="en-US" sz="2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Chất</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béo</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bão</a:t>
            </a:r>
            <a:r>
              <a:rPr lang="en-US" sz="2800" b="1"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 </a:t>
            </a:r>
            <a:r>
              <a:rPr lang="en-US" sz="2800" b="1"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hòa</a:t>
            </a:r>
            <a:endParaRPr lang="en-US" sz="2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en-US" sz="2800" b="1" i="0" dirty="0" err="1">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Muối</a:t>
            </a:r>
            <a:endParaRPr lang="en-US" sz="2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p>
            <a:pPr marL="742950" lvl="1" indent="-457200">
              <a:buFont typeface="Wingdings" panose="05000000000000000000" pitchFamily="2" charset="2"/>
              <a:buChar char="Ø"/>
            </a:pPr>
            <a:endParaRPr lang="en-US" sz="2800" dirty="0">
              <a:solidFill>
                <a:schemeClr val="bg1"/>
              </a:solidFill>
              <a:latin typeface="+mj-lt"/>
              <a:ea typeface="+mj-ea"/>
              <a:cs typeface="+mj-cs"/>
            </a:endParaRPr>
          </a:p>
          <a:p>
            <a:pPr lvl="5"/>
            <a:endParaRPr lang="en-US" sz="2800" dirty="0">
              <a:solidFill>
                <a:schemeClr val="bg1"/>
              </a:solidFill>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93495"/>
            <a:ext cx="5561943" cy="3539430"/>
          </a:xfrm>
        </p:spPr>
        <p:txBody>
          <a:bodyPr/>
          <a:lstStyle/>
          <a:p>
            <a:pPr marL="342900" marR="0" lvl="0" indent="-342900">
              <a:buFont typeface="Symbol" panose="05050102010706020507" pitchFamily="18" charset="2"/>
              <a:buChar char=""/>
            </a:pPr>
            <a:r>
              <a:rPr lang="vi-VN" sz="30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Hãy hỏi bác sĩ của quý vị để được giới thiệu đến gặp RDN.</a:t>
            </a:r>
            <a:endParaRPr lang="en-US" sz="3000" b="1"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vi-VN" sz="3000" b="1" dirty="0">
                <a:solidFill>
                  <a:schemeClr val="accent1"/>
                </a:solidFill>
                <a:effectLst/>
                <a:latin typeface="Calibri Light" panose="020F0302020204030204" pitchFamily="34" charset="0"/>
                <a:ea typeface="Times New Roman" panose="02020603050405020304" pitchFamily="18" charset="0"/>
                <a:cs typeface="Arial" panose="020B0604020202020204" pitchFamily="34" charset="0"/>
              </a:rPr>
              <a:t>Hãy tìm một RDN có chuyên ngành về nhu cầu riêng của quý vị.</a:t>
            </a:r>
            <a:endParaRPr lang="en-US" sz="3000" b="1"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buFont typeface="Symbol" panose="05050102010706020507" pitchFamily="18" charset="2"/>
              <a:buChar char=""/>
            </a:pPr>
            <a:r>
              <a:rPr lang="vi-VN" sz="3000" b="1" dirty="0">
                <a:solidFill>
                  <a:schemeClr val="accent1"/>
                </a:solidFill>
                <a:effectLst/>
                <a:latin typeface="Calibri Light" panose="020F0302020204030204" pitchFamily="34" charset="0"/>
                <a:ea typeface="Times New Roman" panose="02020603050405020304" pitchFamily="18" charset="0"/>
              </a:rPr>
              <a:t>Nhận thông tin dinh dưỡng được cá nhân hoá để đáp ứng các mục tiêu sức khoẻ của quý vị.</a:t>
            </a:r>
            <a:endParaRPr lang="en-US" sz="3000" b="1" dirty="0">
              <a:solidFill>
                <a:schemeClr val="accent1"/>
              </a:solidFill>
            </a:endParaRPr>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174738"/>
            <a:ext cx="5561943" cy="1354217"/>
          </a:xfrm>
        </p:spPr>
        <p:txBody>
          <a:bodyPr vert="horz"/>
          <a:lstStyle/>
          <a:p>
            <a:pPr marL="0" marR="0"/>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với</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 </a:t>
            </a:r>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Chuyên</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 Gia Dinh </a:t>
            </a:r>
            <a:r>
              <a:rPr lang="en-US" sz="4400" b="1" dirty="0" err="1">
                <a:effectLst/>
                <a:latin typeface="Calibri Light" panose="020F0302020204030204" pitchFamily="34" charset="0"/>
                <a:ea typeface="Times New Roman" panose="02020603050405020304" pitchFamily="18" charset="0"/>
                <a:cs typeface="Arial" panose="020B0604020202020204" pitchFamily="34" charset="0"/>
              </a:rPr>
              <a:t>Dưỡng</a:t>
            </a:r>
            <a:r>
              <a:rPr lang="en-US" sz="4400" b="1" dirty="0">
                <a:effectLst/>
                <a:latin typeface="Calibri Light" panose="020F0302020204030204" pitchFamily="34" charset="0"/>
                <a:ea typeface="Times New Roman" panose="02020603050405020304" pitchFamily="18" charset="0"/>
                <a:cs typeface="Arial" panose="020B0604020202020204" pitchFamily="34" charset="0"/>
              </a:rPr>
              <a:t>.</a:t>
            </a:r>
            <a:endParaRPr lang="en-US" sz="44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60043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4400" b="1" dirty="0" err="1">
                <a:solidFill>
                  <a:schemeClr val="bg1"/>
                </a:solidFill>
                <a:effectLst/>
                <a:latin typeface="Calibri Light" panose="020F0302020204030204" pitchFamily="34" charset="0"/>
                <a:ea typeface="Times New Roman" panose="02020603050405020304" pitchFamily="18" charset="0"/>
              </a:rPr>
              <a:t>Để</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tìm</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một</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Chuyên</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gia</a:t>
            </a:r>
            <a:r>
              <a:rPr lang="en-US" sz="4400" b="1" dirty="0">
                <a:solidFill>
                  <a:schemeClr val="bg1"/>
                </a:solidFill>
                <a:effectLst/>
                <a:latin typeface="Calibri Light" panose="020F0302020204030204" pitchFamily="34" charset="0"/>
                <a:ea typeface="Times New Roman" panose="02020603050405020304" pitchFamily="18" charset="0"/>
              </a:rPr>
              <a:t> Dinh </a:t>
            </a:r>
            <a:r>
              <a:rPr lang="en-US" sz="4400" b="1" dirty="0" err="1">
                <a:solidFill>
                  <a:schemeClr val="bg1"/>
                </a:solidFill>
                <a:effectLst/>
                <a:latin typeface="Calibri Light" panose="020F0302020204030204" pitchFamily="34" charset="0"/>
                <a:ea typeface="Times New Roman" panose="02020603050405020304" pitchFamily="18" charset="0"/>
              </a:rPr>
              <a:t>dưỡng</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hãy</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truy</a:t>
            </a:r>
            <a:r>
              <a:rPr lang="en-US" sz="4400" b="1" dirty="0">
                <a:solidFill>
                  <a:schemeClr val="bg1"/>
                </a:solidFill>
                <a:effectLst/>
                <a:latin typeface="Calibri Light" panose="020F0302020204030204" pitchFamily="34" charset="0"/>
                <a:ea typeface="Times New Roman" panose="02020603050405020304" pitchFamily="18" charset="0"/>
              </a:rPr>
              <a:t> </a:t>
            </a:r>
            <a:r>
              <a:rPr lang="en-US" sz="4400" b="1" dirty="0" err="1">
                <a:solidFill>
                  <a:schemeClr val="bg1"/>
                </a:solidFill>
                <a:effectLst/>
                <a:latin typeface="Calibri Light" panose="020F0302020204030204" pitchFamily="34" charset="0"/>
                <a:ea typeface="Times New Roman" panose="02020603050405020304" pitchFamily="18" charset="0"/>
              </a:rPr>
              <a:t>cập</a:t>
            </a:r>
            <a:r>
              <a:rPr lang="en-US" sz="4400" b="1" dirty="0">
                <a:solidFill>
                  <a:schemeClr val="bg1"/>
                </a:solidFill>
                <a:effectLst/>
                <a:latin typeface="Calibri Light" panose="020F0302020204030204" pitchFamily="34" charset="0"/>
                <a:ea typeface="Times New Roman" panose="02020603050405020304" pitchFamily="18" charset="0"/>
              </a:rPr>
              <a:t> </a:t>
            </a:r>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711841"/>
            <a:ext cx="5860472" cy="1231106"/>
          </a:xfrm>
        </p:spPr>
        <p:txBody>
          <a:bodyPr vert="horz"/>
          <a:lstStyle/>
          <a:p>
            <a:pPr marL="0" marR="0"/>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Thực</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Phẩm</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Kết</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Nối</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i="1" dirty="0" err="1">
                <a:effectLst/>
                <a:latin typeface="Calibri Light" panose="020F0302020204030204" pitchFamily="34" charset="0"/>
                <a:ea typeface="Times New Roman" panose="02020603050405020304" pitchFamily="18" charset="0"/>
                <a:cs typeface="Arial" panose="020B0604020202020204" pitchFamily="34" charset="0"/>
              </a:rPr>
              <a:t>Chúng</a:t>
            </a:r>
            <a:r>
              <a:rPr lang="en-GB" sz="4000" b="1" i="1" dirty="0">
                <a:effectLst/>
                <a:latin typeface="Calibri Light" panose="020F0302020204030204" pitchFamily="34" charset="0"/>
                <a:ea typeface="Times New Roman" panose="02020603050405020304" pitchFamily="18" charset="0"/>
                <a:cs typeface="Arial" panose="020B0604020202020204" pitchFamily="34" charset="0"/>
              </a:rPr>
              <a:t> Ta</a:t>
            </a:r>
            <a:br>
              <a:rPr lang="en-US" sz="4000" b="1" dirty="0">
                <a:effectLst/>
                <a:latin typeface="Calibri" panose="020F0502020204030204" pitchFamily="34" charset="0"/>
                <a:ea typeface="Times New Roman" panose="02020603050405020304" pitchFamily="18" charset="0"/>
                <a:cs typeface="Arial" panose="020B0604020202020204" pitchFamily="34" charset="0"/>
              </a:rPr>
            </a:b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với</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Văn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Hóa</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của</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a:t>
            </a:r>
            <a:r>
              <a:rPr lang="en-GB" sz="4000" b="1" dirty="0" err="1">
                <a:effectLst/>
                <a:latin typeface="Calibri Light" panose="020F0302020204030204" pitchFamily="34" charset="0"/>
                <a:ea typeface="Times New Roman" panose="02020603050405020304" pitchFamily="18" charset="0"/>
                <a:cs typeface="Arial" panose="020B0604020202020204" pitchFamily="34" charset="0"/>
              </a:rPr>
              <a:t>Chúng</a:t>
            </a:r>
            <a:r>
              <a:rPr lang="en-GB" sz="4000" b="1" dirty="0">
                <a:effectLst/>
                <a:latin typeface="Calibri Light" panose="020F0302020204030204" pitchFamily="34" charset="0"/>
                <a:ea typeface="Times New Roman" panose="02020603050405020304" pitchFamily="18" charset="0"/>
                <a:cs typeface="Arial" panose="020B0604020202020204" pitchFamily="34" charset="0"/>
              </a:rPr>
              <a:t> Ta</a:t>
            </a:r>
            <a:endParaRPr lang="en-US" sz="4000" b="1"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3227</TotalTime>
  <Words>2839</Words>
  <Application>Microsoft Office PowerPoint</Application>
  <PresentationFormat>Widescreen</PresentationFormat>
  <Paragraphs>181</Paragraphs>
  <Slides>16</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9" baseType="lpstr">
      <vt:lpstr>Arial</vt:lpstr>
      <vt:lpstr>Calibri</vt:lpstr>
      <vt:lpstr>Calibri Light</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2025</vt:lpstr>
      <vt:lpstr>PowerPoint Presentation</vt:lpstr>
      <vt:lpstr>Mục tiêu:</vt:lpstr>
      <vt:lpstr>Kết Nối với Thực Phẩm.</vt:lpstr>
      <vt:lpstr>PowerPoint Presentation</vt:lpstr>
      <vt:lpstr>Kiểu Mẫu Ăn Uống Lành Mạnh</vt:lpstr>
      <vt:lpstr>Kết nối với Chuyên Gia Dinh Dưỡng.</vt:lpstr>
      <vt:lpstr>PowerPoint Presentation</vt:lpstr>
      <vt:lpstr>Thực Phẩm Kết Nối Chúng Ta với Văn Hóa của Chúng Ta</vt:lpstr>
      <vt:lpstr>Khám phá Kết Nối Giữa Thực Phẩm và Văn Hóa.</vt:lpstr>
      <vt:lpstr>Thực Phẩm Kết Nối Chúng Ta với Gia Đình &amp; Bạn Bè của Chúng Ta</vt:lpstr>
      <vt:lpstr>Thực Phẩm Kết Nối Chúng Ta thông qua từng Giai Đoạn Cuộc Đời </vt:lpstr>
      <vt:lpstr>Xây Dựng Kết Nối Xuyên Suốt Mọi Giai Đoạn Cuộc Đời</vt:lpstr>
      <vt:lpstr>National  Nutrition Month®</vt:lpstr>
      <vt:lpstr>National Nutrition Month® 2025</vt:lpstr>
      <vt:lpstr>Cảm ơn Quý vị!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9</cp:revision>
  <dcterms:created xsi:type="dcterms:W3CDTF">2023-11-10T18:49:27Z</dcterms:created>
  <dcterms:modified xsi:type="dcterms:W3CDTF">2024-12-09T17:43:34Z</dcterms:modified>
</cp:coreProperties>
</file>