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D0C7E-F893-4DA8-A30F-05F1CE96D2DA}" v="2" dt="2024-12-09T17:23:26.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1" d="100"/>
          <a:sy n="61" d="100"/>
        </p:scale>
        <p:origin x="8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Hola, mi nombre es ________________, y soy ______________________ (RDN, NDTR, interno/a, etc.).</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También soy miembro de la Academia de Nutrición y Dietética (Academia), la organización de profesionales de la alimentación y la nutrición más grande del mundo.</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Los miembros de la Academia desempeñan un papel clave definición de las opciones alimentarias del público y están comprometidos a mejorar la salud de la nación.</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Como expertos en alimentación y nutrición, </a:t>
            </a:r>
            <a:r>
              <a:rPr lang="es-US"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RDNs</a:t>
            </a:r>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desempeñan funciones que tienen un impacto positivo en la salud de sus pacientes, clientes y comunidades. Los RDN ofrecen servicios de terapia de nutrición médica y preventiva en una variedad de entornos, y son una fuente confiable para saber qué tipos de alimentos comer.</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b="1"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b="1" dirty="0">
                <a:effectLst/>
                <a:latin typeface="Calibri" panose="020F0502020204030204" pitchFamily="34" charset="0"/>
                <a:ea typeface="Times New Roman" panose="02020603050405020304" pitchFamily="18" charset="0"/>
                <a:cs typeface="Calibri" panose="020F0502020204030204" pitchFamily="34" charset="0"/>
              </a:rPr>
              <a:t> </a:t>
            </a:r>
            <a:r>
              <a:rPr lang="es-US" dirty="0">
                <a:effectLst/>
                <a:latin typeface="Calibri" panose="020F0502020204030204" pitchFamily="34" charset="0"/>
                <a:ea typeface="Times New Roman" panose="02020603050405020304" pitchFamily="18" charset="0"/>
                <a:cs typeface="Arial" panose="020B0604020202020204" pitchFamily="34" charset="0"/>
              </a:rPr>
              <a:t>Los técnicos en nutrición y dietética registrados (NDTR) también trabajan en toda la comunidad, en lugares como hospitales, clínicas de salud pública, centros de salud y más, y utilizan sus conocimientos sobre nutrición para ayudar a las personas a realizar cambios positivos en su estilo de vida.</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Las formas de explorar la conexión entre la comida y la cultura incluyen lo siguiente:</a:t>
            </a:r>
          </a:p>
          <a:p>
            <a:pPr marL="457200" indent="-457200">
              <a:buFont typeface="Arial" panose="020B0604020202020204" pitchFamily="34" charset="0"/>
              <a:buChar char="•"/>
            </a:pPr>
            <a:r>
              <a:rPr lang="es-ES" dirty="0">
                <a:latin typeface="Calibri" panose="020F0502020204030204" pitchFamily="34" charset="0"/>
                <a:cs typeface="Arial" panose="020B0604020202020204" pitchFamily="34" charset="0"/>
              </a:rPr>
              <a:t>Experimente con recetas que tengan ingredientes o técnicas culinarias diferentes.</a:t>
            </a:r>
          </a:p>
          <a:p>
            <a:pPr marL="457200" indent="-457200">
              <a:buFont typeface="Arial" panose="020B0604020202020204" pitchFamily="34" charset="0"/>
              <a:buChar char="•"/>
            </a:pPr>
            <a:r>
              <a:rPr lang="es-ES" dirty="0">
                <a:latin typeface="Calibri" panose="020F0502020204030204" pitchFamily="34" charset="0"/>
                <a:cs typeface="Arial" panose="020B0604020202020204" pitchFamily="34" charset="0"/>
              </a:rPr>
              <a:t>Incorpore sus comidas y tradiciones culturales favoritas o pruebe nuevos sabores internacionales.</a:t>
            </a:r>
          </a:p>
          <a:p>
            <a:pPr marL="457200" indent="-457200">
              <a:buFont typeface="Arial" panose="020B0604020202020204" pitchFamily="34" charset="0"/>
              <a:buChar char="•"/>
            </a:pPr>
            <a:r>
              <a:rPr lang="es-ES" dirty="0">
                <a:latin typeface="Calibri" panose="020F0502020204030204" pitchFamily="34" charset="0"/>
                <a:cs typeface="Arial" panose="020B0604020202020204" pitchFamily="34" charset="0"/>
              </a:rPr>
              <a:t>Disfrute de sus comidas con amigos o familiares, cuando sea posible.</a:t>
            </a:r>
          </a:p>
          <a:p>
            <a:pPr marL="0" marR="0"/>
            <a:endParaRPr lang="es-US" dirty="0">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Aunque algunos ingredientes pueden ser exclusivos de una cultura, muchos otros pueden ser comunes en diversas gastronomías. Además, en la forma en que se preparan los alimentos, su significado y los condimentos utilizados pueden ser diferentes.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Por ejemplo, los frijoles con arroz pueden llevar frijoles rojos, negros o rosados. El arroz puede ser blanco o integral, y el sabor puede variar de suave a picante según los condimentos que se utilicen.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i="1" dirty="0">
                <a:effectLst/>
                <a:latin typeface="Calibri" panose="020F0502020204030204" pitchFamily="34" charset="0"/>
                <a:ea typeface="Times New Roman" panose="02020603050405020304" pitchFamily="18" charset="0"/>
                <a:cs typeface="Arial" panose="020B0604020202020204" pitchFamily="34" charset="0"/>
              </a:rPr>
              <a:t>¿Se les ocurren otros ejemplos?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i="1" dirty="0">
                <a:effectLst/>
                <a:latin typeface="Calibri" panose="020F0502020204030204" pitchFamily="34" charset="0"/>
                <a:ea typeface="Times New Roman" panose="02020603050405020304" pitchFamily="18" charset="0"/>
                <a:cs typeface="Arial" panose="020B0604020202020204" pitchFamily="34" charset="0"/>
              </a:rPr>
              <a:t>¿A alguien le gustaría compartir cómo planea explorar la conexión entre la comida y la cultura?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La alimentación también nos une a nuestra familia y nuestros amigos.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Piense en todas las ocasiones que involucran la comida, ya sea celebrando un día festivo u otro evento especial, como un cumpleaños, o simplemente disfrutando de una comida juntos el fin de semana.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Compartir una comida es una oportunidad para aprender sobre su preparación, quien la preparó y el lugar de donde provienen los ingredientes.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Compartir comidas puede tener beneficios adicionales.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Por ejemplo, una cantidad limitada de investigaciones revela que las familias con hijos adolescentes que comparten comidas con frecuencia tienen una mejor ingesta de frutas y/o verduras y fuentes de calcio.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n-GB" dirty="0">
                <a:effectLst/>
                <a:latin typeface="Calibri" panose="020F0502020204030204" pitchFamily="34" charset="0"/>
                <a:ea typeface="Times New Roman" panose="02020603050405020304" pitchFamily="18" charset="0"/>
                <a:cs typeface="Arial" panose="020B0604020202020204" pitchFamily="34" charset="0"/>
              </a:rPr>
              <a:t>(Fuente: Dietary Guidelines Advisory Committee. 2015. Scientific Report of the 2015 Dietary Guidelines Advisory Committee: Advisory Report to the Secretary of Health and Human Services and the Secretary of Agriculture. U.S. Department of Agriculture, Agricultural Research Service, Washington, DC. </a:t>
            </a:r>
            <a:r>
              <a:rPr lang="es-US" dirty="0">
                <a:effectLst/>
                <a:latin typeface="Calibri" panose="020F0502020204030204" pitchFamily="34" charset="0"/>
                <a:ea typeface="Times New Roman" panose="02020603050405020304" pitchFamily="18" charset="0"/>
                <a:cs typeface="Arial" panose="020B0604020202020204" pitchFamily="34" charset="0"/>
              </a:rPr>
              <a:t>Disponible en https://ods.od.nih.gov/about/2015_dgac_report.aspx).</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effectLst/>
                <a:latin typeface="Calibri" panose="020F0502020204030204" pitchFamily="34" charset="0"/>
                <a:ea typeface="Times New Roman" panose="02020603050405020304" pitchFamily="18" charset="0"/>
                <a:cs typeface="Arial" panose="020B0604020202020204" pitchFamily="34" charset="0"/>
              </a:rPr>
              <a:t>Otra forma en que La Alimentación Nos Une es a través de cada etapa de la vida, al brindarnos los nutrientes que necesitamos desde el nacimiento hasta la edad avanzada.</a:t>
            </a:r>
          </a:p>
          <a:p>
            <a:endParaRPr lang="es-US" dirty="0">
              <a:latin typeface="Calibri" panose="020F0502020204030204" pitchFamily="34" charset="0"/>
              <a:cs typeface="Arial" panose="020B0604020202020204" pitchFamily="34" charset="0"/>
            </a:endParaRPr>
          </a:p>
          <a:p>
            <a:r>
              <a:rPr lang="es-ES" dirty="0"/>
              <a:t>Por ejemplo</a:t>
            </a:r>
            <a:r>
              <a:rPr lang="es-US" dirty="0">
                <a:latin typeface="Calibri" panose="020F0502020204030204" pitchFamily="34" charset="0"/>
                <a:cs typeface="Arial" panose="020B0604020202020204" pitchFamily="34" charset="0"/>
              </a:rPr>
              <a:t>, </a:t>
            </a:r>
            <a:r>
              <a:rPr lang="es-ES" dirty="0">
                <a:effectLst/>
                <a:latin typeface="MyriadPro-Regular"/>
                <a:ea typeface="PMingLiU" panose="02020500000000000000" pitchFamily="18" charset="-120"/>
                <a:cs typeface="MyriadPro-Regular"/>
              </a:rPr>
              <a:t>Consumir una cantidad adecuada de calcio desde una edad temprana ayuda a reducir el riesgo de osteoporosis, o huesos débiles, a medida que envejecemos.</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Puedes continuar desarrollando la conexión a lo largo de todas las etapas de la vida  si aprendes cómo cambian las necesidades nutricionales con la edad.</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Asegúrate de consultar fuentes confiables, como los RDN y NDTR. Eatright.org y MyPlate.gov también son excelentes recursos en línea.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Incluir alimentos saludables de todos los grupos alimentarios y enfocarse en hábitos alimentarios equilibrados y sostenibles ayudará a formar esta conexión durante el ciclo de vida.</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Algunos cambios en los hábitos alimentarios pueden ser difíciles, por eso es más fácil comenzar con solo uno o dos cambios a la vez. Por ejemplo, si tu meta es comer más fruta, incluye bayas en tu desayuno y una manzana como bocadillo un par de veces por semana. Esto podría ser más fácil que aumentar la ingesta todos los días.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cs typeface="Arial" panose="020B0604020202020204" pitchFamily="34" charset="0"/>
              </a:rPr>
              <a:t>Trabajar con un RDN también puede ayudarte a establecer metas realistas.</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En resumen, el National Nutrition Month® es un momento ideal para aprender más sobre las formas en que la alimentación nos une y los beneficios de un patrón de alimentación saludable.</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s-US" dirty="0">
              <a:effectLst/>
              <a:latin typeface="Calibri" panose="020F0502020204030204" pitchFamily="34" charset="0"/>
              <a:ea typeface="Times New Roman" panose="02020603050405020304" pitchFamily="18"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cs typeface="Arial" panose="020B0604020202020204" pitchFamily="34" charset="0"/>
              </a:rPr>
              <a:t>¡Diviértanse celebrando!</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¿Hay </a:t>
            </a:r>
            <a:r>
              <a:rPr lang="en-US" sz="1800" dirty="0" err="1">
                <a:effectLst/>
                <a:latin typeface="Calibri" panose="020F0502020204030204" pitchFamily="34" charset="0"/>
                <a:ea typeface="Times New Roman" panose="02020603050405020304" pitchFamily="18" charset="0"/>
              </a:rPr>
              <a:t>alguna</a:t>
            </a:r>
            <a:r>
              <a:rPr lang="en-US" sz="1800" dirty="0">
                <a:effectLst/>
                <a:latin typeface="Calibri" panose="020F0502020204030204" pitchFamily="34" charset="0"/>
                <a:ea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rPr>
              <a:t>pregunta</a:t>
            </a:r>
            <a:r>
              <a:rPr lang="en-US" sz="18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Times New Roman" panose="02020603050405020304" pitchFamily="18" charset="0"/>
              </a:rPr>
              <a:t>¡Gracias!</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Cada año durante marzo, celebramos el Mes Nacional de la Nutrición®, que es una campaña de educación e información nutricional patrocinada por la Academia. En esta campaña todos están invitados a aprender a elegir alimentos con conocimiento de causa y a desarrollar buenos hábitos alimenticios y de actividad física.</a:t>
            </a:r>
            <a:r>
              <a:rPr lang="en-US" dirty="0">
                <a:effectLst/>
              </a:rPr>
              <a:t> </a:t>
            </a:r>
            <a:r>
              <a:rPr lang="es-US" b="1"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National Nutrition Month® comenzó en 1973 como la Semana Nacional de la Nutrición y se convirtió en una celebración de un mes en 1980 en respuesta al creciente interés en la nutrición.</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b="1"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b="1" dirty="0">
                <a:effectLst/>
                <a:latin typeface="Calibri" panose="020F0502020204030204" pitchFamily="34" charset="0"/>
                <a:ea typeface="Times New Roman" panose="02020603050405020304" pitchFamily="18" charset="0"/>
                <a:cs typeface="Calibri" panose="020F0502020204030204" pitchFamily="34" charset="0"/>
              </a:rPr>
              <a:t> </a:t>
            </a:r>
            <a:r>
              <a:rPr lang="es-US" dirty="0">
                <a:effectLst/>
                <a:latin typeface="Calibri" panose="020F0502020204030204" pitchFamily="34" charset="0"/>
                <a:ea typeface="Times New Roman" panose="02020603050405020304" pitchFamily="18" charset="0"/>
                <a:cs typeface="Arial" panose="020B0604020202020204" pitchFamily="34" charset="0"/>
              </a:rPr>
              <a:t>El tema del National Nutrition Month® del 2025 es </a:t>
            </a:r>
            <a:r>
              <a:rPr lang="es-US" b="1" i="1" dirty="0">
                <a:effectLst/>
                <a:latin typeface="Calibri" panose="020F0502020204030204" pitchFamily="34" charset="0"/>
                <a:ea typeface="Times New Roman" panose="02020603050405020304" pitchFamily="18" charset="0"/>
                <a:cs typeface="Arial" panose="020B0604020202020204" pitchFamily="34" charset="0"/>
              </a:rPr>
              <a:t>“La Alimentación Nos Une”</a:t>
            </a:r>
            <a:r>
              <a:rPr lang="es-US" dirty="0">
                <a:effectLst/>
                <a:latin typeface="Calibri" panose="020F0502020204030204" pitchFamily="34" charset="0"/>
                <a:ea typeface="Times New Roman" panose="02020603050405020304" pitchFamily="18" charset="0"/>
                <a:cs typeface="Arial" panose="020B0604020202020204" pitchFamily="34" charset="0"/>
              </a:rPr>
              <a:t>, lo que destaca la conexión entre la salud, el acceso, las tradiciones y los alimentos a través de todas las etapas de la vida.</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sz="1400" dirty="0">
                <a:effectLst/>
                <a:latin typeface="Calibri" panose="020F0502020204030204" pitchFamily="34" charset="0"/>
                <a:ea typeface="Times New Roman" panose="02020603050405020304" pitchFamily="18" charset="0"/>
                <a:cs typeface="Arial" panose="020B0604020202020204" pitchFamily="34" charset="0"/>
              </a:rPr>
              <a:t>Al final de la presentación de hoy, usted podrá:</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sz="1400" dirty="0">
              <a:cs typeface="Arial" panose="020B0604020202020204" pitchFamily="34" charset="0"/>
            </a:endParaRPr>
          </a:p>
          <a:p>
            <a:pPr marL="457200" indent="-457200">
              <a:lnSpc>
                <a:spcPct val="150000"/>
              </a:lnSpc>
              <a:buFont typeface="+mj-lt"/>
              <a:buAutoNum type="arabicPeriod"/>
            </a:pPr>
            <a:r>
              <a:rPr lang="es-ES" sz="1400" dirty="0"/>
              <a:t>Indicar al menos dos formas en las que</a:t>
            </a:r>
          </a:p>
          <a:p>
            <a:pPr marL="457200" indent="-457200">
              <a:lnSpc>
                <a:spcPct val="150000"/>
              </a:lnSpc>
              <a:buFont typeface="+mj-lt"/>
              <a:buAutoNum type="arabicPeriod"/>
            </a:pPr>
            <a:r>
              <a:rPr lang="es-ES" sz="1400" dirty="0"/>
              <a:t>Explicar qué alimentos componen un patrón alimentario saludable.</a:t>
            </a:r>
          </a:p>
          <a:p>
            <a:pPr marL="457200" indent="-457200">
              <a:lnSpc>
                <a:spcPct val="150000"/>
              </a:lnSpc>
              <a:buFont typeface="+mj-lt"/>
              <a:buAutoNum type="arabicPeriod"/>
            </a:pPr>
            <a:r>
              <a:rPr lang="es-ES" sz="1400" dirty="0"/>
              <a:t>Describir formas de explorar la conexión entre la alimentación y la cultura.</a:t>
            </a:r>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La alimentación ofrece muchas conexiones a lo largo de la vida, tal como analizaremos durante esta presentación.</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Para empezar, estas son algunas formas de Conectarse Con La Alimentación:</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a:p>
            <a:pPr marL="342900" indent="-342900">
              <a:buFont typeface="Arial" panose="020B0604020202020204" pitchFamily="34" charset="0"/>
              <a:buChar char="•"/>
              <a:tabLst>
                <a:tab pos="457200" algn="l"/>
              </a:tabLst>
            </a:pPr>
            <a:r>
              <a:rPr lang="es-US" dirty="0">
                <a:latin typeface="Calibri" panose="020F0502020204030204" pitchFamily="34" charset="0"/>
                <a:cs typeface="Arial" panose="020B0604020202020204" pitchFamily="34" charset="0"/>
              </a:rPr>
              <a:t>Experimentar </a:t>
            </a:r>
            <a:r>
              <a:rPr lang="es-ES" dirty="0">
                <a:latin typeface="Calibri" panose="020F0502020204030204" pitchFamily="34" charset="0"/>
                <a:cs typeface="Arial" panose="020B0604020202020204" pitchFamily="34" charset="0"/>
              </a:rPr>
              <a:t>a cocinar, preparar alimentos y cómo preparar comidas.</a:t>
            </a:r>
          </a:p>
          <a:p>
            <a:pPr marL="342900" indent="-342900">
              <a:buFont typeface="Arial" panose="020B0604020202020204" pitchFamily="34" charset="0"/>
              <a:buChar char="•"/>
              <a:tabLst>
                <a:tab pos="457200" algn="l"/>
              </a:tabLst>
            </a:pPr>
            <a:r>
              <a:rPr lang="es-US" dirty="0">
                <a:latin typeface="Calibri" panose="020F0502020204030204" pitchFamily="34" charset="0"/>
                <a:cs typeface="Arial" panose="020B0604020202020204" pitchFamily="34" charset="0"/>
              </a:rPr>
              <a:t>Descubrir </a:t>
            </a:r>
            <a:r>
              <a:rPr lang="es-ES" dirty="0">
                <a:latin typeface="Calibri" panose="020F0502020204030204" pitchFamily="34" charset="0"/>
                <a:cs typeface="Arial" panose="020B0604020202020204" pitchFamily="34" charset="0"/>
              </a:rPr>
              <a:t>de dónde proceden los alimentos que consume.</a:t>
            </a:r>
            <a:endParaRPr lang="en-US" dirty="0">
              <a:latin typeface="Calibri" panose="020F0502020204030204" pitchFamily="34" charset="0"/>
              <a:cs typeface="Arial" panose="020B0604020202020204" pitchFamily="34" charset="0"/>
            </a:endParaRPr>
          </a:p>
          <a:p>
            <a:pPr marL="342900" indent="-342900">
              <a:buFont typeface="Arial" panose="020B0604020202020204" pitchFamily="34" charset="0"/>
              <a:buChar char="•"/>
              <a:tabLst>
                <a:tab pos="457200" algn="l"/>
              </a:tabLst>
            </a:pPr>
            <a:r>
              <a:rPr lang="es-US" dirty="0">
                <a:latin typeface="Calibri" panose="020F0502020204030204" pitchFamily="34" charset="0"/>
                <a:cs typeface="Arial" panose="020B0604020202020204" pitchFamily="34" charset="0"/>
              </a:rPr>
              <a:t>Informarse </a:t>
            </a:r>
            <a:r>
              <a:rPr lang="es-ES" dirty="0">
                <a:latin typeface="Calibri" panose="020F0502020204030204" pitchFamily="34" charset="0"/>
                <a:cs typeface="Arial" panose="020B0604020202020204" pitchFamily="34" charset="0"/>
              </a:rPr>
              <a:t>sobre los recursos comunitarios como SNAP, WIC y los bancos de alimentos locales.</a:t>
            </a:r>
          </a:p>
          <a:p>
            <a:pPr marL="342900" indent="-342900">
              <a:buFont typeface="Arial" panose="020B0604020202020204" pitchFamily="34" charset="0"/>
              <a:buChar char="•"/>
              <a:tabLst>
                <a:tab pos="457200" algn="l"/>
              </a:tabLst>
            </a:pPr>
            <a:endParaRPr lang="es-ES" dirty="0">
              <a:latin typeface="Calibri" panose="020F0502020204030204" pitchFamily="34" charset="0"/>
              <a:cs typeface="Arial" panose="020B0604020202020204" pitchFamily="34" charset="0"/>
            </a:endParaRPr>
          </a:p>
          <a:p>
            <a:pPr>
              <a:tabLst>
                <a:tab pos="457200" algn="l"/>
              </a:tabLst>
            </a:pPr>
            <a:r>
              <a:rPr lang="es-US" i="1" dirty="0">
                <a:effectLst/>
                <a:latin typeface="Calibri" panose="020F0502020204030204" pitchFamily="34" charset="0"/>
                <a:ea typeface="Times New Roman" panose="02020603050405020304" pitchFamily="18" charset="0"/>
                <a:cs typeface="Arial" panose="020B0604020202020204" pitchFamily="34" charset="0"/>
              </a:rPr>
              <a:t>¿Pueden pensar en otras formas de Conectarse con La Comida?</a:t>
            </a:r>
          </a:p>
          <a:p>
            <a:pPr>
              <a:tabLst>
                <a:tab pos="457200" algn="l"/>
              </a:tabLst>
            </a:pPr>
            <a:endParaRPr lang="es-US" i="1" dirty="0">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Calibri" panose="020F0502020204030204" pitchFamily="34" charset="0"/>
              </a:rPr>
              <a:t>Preparar alimentos en casa te permite controlar los ingredientes, sus cantidades y la elaboración de las recetas. Al aprender habilidades de cocina, preparación de alimentos y planificación de comidas, puedes reemplazar ingredientes por otros de menor costo, reducir sus cantidades y/o aumentar la nutrición de muchos platos </a:t>
            </a:r>
            <a:r>
              <a:rPr lang="es-US" dirty="0">
                <a:effectLst/>
                <a:latin typeface="Calibri" panose="020F0502020204030204" pitchFamily="34" charset="0"/>
                <a:ea typeface="Times New Roman" panose="02020603050405020304" pitchFamily="18" charset="0"/>
                <a:cs typeface="Arial" panose="020B0604020202020204" pitchFamily="34" charset="0"/>
              </a:rPr>
              <a:t>al incluir más frutas y verduras.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Al explorar de dónde provienen los alimentos te das la oportunidad de entender cómo fueron cultivados o criados. Quizás hasta te inspire a iniciar un huerto en tu hogar o comunidad.</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rPr>
              <a:t>Los programas de asistencia de alimentos, como SNAP, WIC y los bancos de alimentos </a:t>
            </a:r>
            <a:r>
              <a:rPr lang="es-US" dirty="0" err="1">
                <a:effectLst/>
                <a:latin typeface="Calibri" panose="020F0502020204030204" pitchFamily="34" charset="0"/>
                <a:ea typeface="Times New Roman" panose="02020603050405020304" pitchFamily="18" charset="0"/>
              </a:rPr>
              <a:t>localesestán</a:t>
            </a:r>
            <a:r>
              <a:rPr lang="es-US" dirty="0">
                <a:effectLst/>
                <a:latin typeface="Calibri" panose="020F0502020204030204" pitchFamily="34" charset="0"/>
                <a:ea typeface="Times New Roman" panose="02020603050405020304" pitchFamily="18" charset="0"/>
              </a:rPr>
              <a:t> disponibles para personas que sean elegibles.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endParaRPr lang="es-ES" dirty="0">
              <a:latin typeface="Calibri" panose="020F0502020204030204" pitchFamily="34" charset="0"/>
              <a:cs typeface="Arial" panose="020B0604020202020204" pitchFamily="34" charset="0"/>
            </a:endParaRPr>
          </a:p>
          <a:p>
            <a:pPr marL="342900" marR="0" lvl="0" indent="-342900">
              <a:buFont typeface="Arial" panose="020B0604020202020204" pitchFamily="34" charset="0"/>
              <a:buChar char="•"/>
              <a:tabLst>
                <a:tab pos="457200" algn="l"/>
              </a:tabLs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Tal vez no pensemos en esto hasta que estamos mayores, pero la alimentación también nos une a la salud.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Existen muchos factores que influyen en nuestra relación con la alimentación, como la salud, los recuerdos, las tradiciones, las estaciones y el acceso a los alimentos.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Si bien estos factores influyen en los alimentos que consumimos, tales alimentos también afectan nuestra salud. La buena noticia es que nunca se es demasiado joven ni demasiado viejo para adoptar hábitos alimentarios más saludables.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cs typeface="Arial" panose="020B0604020202020204" pitchFamily="34" charset="0"/>
              </a:rPr>
              <a:t>A lo largo de nuestra vida, nos pueden recomendar alimentos para ayudar a reducir el riesgo de ciertas enfermedades crónicas o para tratar algunas afecciones de salud.</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De hecho, muchas investigaciones vinculan un menor riesgo de enfermedades crónicas relacionadas con la dieta, como las enfermedades cardíacas, la diabetes tipo 2 y algunos tipos de cáncer con un patrón de alimentación saludable compuesto por frutas, verduras, granos integrales, proteínas magras y lácteos o sus versiones de soja fortificados,  limitando las grasas saturadas, el sodio y los azúcares añadidos.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a:p>
            <a:r>
              <a:rPr lang="en-US"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Fuente: </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U.S. Department of Agriculture and U.S. Department of Health and Human Services. </a:t>
            </a:r>
            <a:r>
              <a:rPr lang="en-US" i="1"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Dietary Guidelines for Americans, 2020-2025</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 9th Edition. December 2020. Available at </a:t>
            </a:r>
            <a:r>
              <a:rPr lang="en-US" u="sng" kern="1200" dirty="0">
                <a:solidFill>
                  <a:srgbClr val="4C6FDE"/>
                </a:solidFill>
                <a:effectLst/>
                <a:latin typeface="Source Sans Pro" panose="020B0503030403020204" pitchFamily="34" charset="0"/>
                <a:ea typeface="Calibri" panose="020F0502020204030204" pitchFamily="34" charset="0"/>
                <a:cs typeface="Times New Roman" panose="02020603050405020304" pitchFamily="18" charset="0"/>
                <a:hlinkClick r:id="rId3"/>
              </a:rPr>
              <a:t>DietaryGuidelines.gov</a:t>
            </a:r>
            <a:r>
              <a:rPr lang="en-US"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212121"/>
              </a:solidFill>
              <a:latin typeface="Source Sans Pro" panose="020B0503030403020204" pitchFamily="34"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cs typeface="Arial" panose="020B0604020202020204" pitchFamily="34" charset="0"/>
              </a:rPr>
              <a:t>Los RDN y los NDTR desempeñan un papel fundamental ayudando a las personas a comprender la conexión entre los alimentos que consumen los individuos y las comunidades, y cómo estos afectan la salud a lo largo de la vida.</a:t>
            </a:r>
            <a:endParaRPr lang="en-US" dirty="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Por eso, ponerse en contacto con un experto en nutrición le permite recibir información nutricional personalizada para alcanzar sus metas de salud.</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Los RDN brindan servicios de terapia nutricional médica y preventiva, también llamada MNT, y se especializan en diferentes áreas, como la diabetes.</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La MNT es un plan de tratamiento personalizado basado en la nutrición que implica “evaluar el estado de salud de la persona, su historia médica y hábitos alimentarios; identificar sus problemas alimenticios; y crear un plan de nutrición médico,  culturalmente apropiado y personalizado para tratar o controlar una o más condiciones de salud”.</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s-US" dirty="0">
                <a:effectLst/>
                <a:latin typeface="Calibri" panose="020F0502020204030204" pitchFamily="34" charset="0"/>
                <a:ea typeface="Times New Roman" panose="02020603050405020304" pitchFamily="18" charset="0"/>
                <a:cs typeface="Arial" panose="020B0604020202020204" pitchFamily="34" charset="0"/>
              </a:rPr>
              <a:t>Los RDN están capacitados para ayudar a las personas a adoptar un patrón de alimentación saludable que tenga en cuenta sus preferencias alimentarias y culturales personales. (Es posible que deba pedirle a su médico que lo refiera a un RDN).</a:t>
            </a:r>
          </a:p>
          <a:p>
            <a:endParaRPr lang="es-US" dirty="0">
              <a:latin typeface="Calibri" panose="020F0502020204030204" pitchFamily="34" charset="0"/>
              <a:cs typeface="Arial" panose="020B0604020202020204" pitchFamily="34" charset="0"/>
            </a:endParaRPr>
          </a:p>
          <a:p>
            <a:r>
              <a:rPr lang="en-US"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Fuente:</a:t>
            </a:r>
            <a:r>
              <a:rPr lang="es-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https://www.eatrightpro.org/advocacy/initiatives/medical-nutrition-therapy-act/mnt-infographic</a:t>
            </a:r>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400" dirty="0">
                <a:effectLst/>
                <a:latin typeface="Calibri" panose="020F0502020204030204" pitchFamily="34" charset="0"/>
                <a:ea typeface="Times New Roman" panose="02020603050405020304" pitchFamily="18" charset="0"/>
                <a:cs typeface="Arial" panose="020B0604020202020204" pitchFamily="34" charset="0"/>
              </a:rPr>
              <a:t>Para encontrar un experto en nutrición en su área que se especialice en sus necesidades específicas, visite el sitio web de Academy of Nutrition and </a:t>
            </a:r>
            <a:r>
              <a:rPr lang="es-US" sz="1400" dirty="0" err="1">
                <a:effectLst/>
                <a:latin typeface="Calibri" panose="020F0502020204030204" pitchFamily="34" charset="0"/>
                <a:ea typeface="Times New Roman" panose="02020603050405020304" pitchFamily="18" charset="0"/>
                <a:cs typeface="Arial" panose="020B0604020202020204" pitchFamily="34" charset="0"/>
              </a:rPr>
              <a:t>Dietetics</a:t>
            </a:r>
            <a:r>
              <a:rPr lang="es-US" sz="1400" dirty="0">
                <a:effectLst/>
                <a:latin typeface="Calibri" panose="020F0502020204030204" pitchFamily="34" charset="0"/>
                <a:ea typeface="Times New Roman" panose="02020603050405020304" pitchFamily="18" charset="0"/>
                <a:cs typeface="Arial" panose="020B0604020202020204" pitchFamily="34" charset="0"/>
              </a:rPr>
              <a:t> en </a:t>
            </a:r>
            <a:r>
              <a:rPr lang="es-US" sz="1400"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www.eatright.org</a:t>
            </a:r>
            <a:r>
              <a:rPr lang="es-US" sz="1400" dirty="0">
                <a:effectLst/>
                <a:latin typeface="Calibri" panose="020F0502020204030204" pitchFamily="34" charset="0"/>
                <a:ea typeface="Times New Roman" panose="02020603050405020304" pitchFamily="18" charset="0"/>
                <a:cs typeface="Arial" panose="020B0604020202020204" pitchFamily="34" charset="0"/>
              </a:rPr>
              <a:t>.</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Durante este mes, también se anima a las personas a explorar la conexión entre la comida y la cultura. Los alimentos que consumimos durante nuestro crecimiento a menudo están influenciados por la cultura de nuestra familia.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pPr marL="0" marR="0"/>
            <a:r>
              <a:rPr lang="es-US" dirty="0">
                <a:effectLst/>
                <a:latin typeface="Calibri" panose="020F0502020204030204" pitchFamily="34" charset="0"/>
                <a:ea typeface="Times New Roman" panose="02020603050405020304" pitchFamily="18" charset="0"/>
                <a:cs typeface="Arial" panose="020B0604020202020204" pitchFamily="34" charset="0"/>
              </a:rPr>
              <a:t> </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r>
              <a:rPr lang="es-US" i="1" dirty="0">
                <a:effectLst/>
                <a:latin typeface="Calibri" panose="020F0502020204030204" pitchFamily="34" charset="0"/>
                <a:ea typeface="Times New Roman" panose="02020603050405020304" pitchFamily="18" charset="0"/>
                <a:cs typeface="Arial" panose="020B0604020202020204" pitchFamily="34" charset="0"/>
              </a:rPr>
              <a:t>¿Se </a:t>
            </a:r>
            <a:r>
              <a:rPr lang="es-US" i="1" dirty="0" err="1">
                <a:effectLst/>
                <a:latin typeface="Calibri" panose="020F0502020204030204" pitchFamily="34" charset="0"/>
                <a:ea typeface="Times New Roman" panose="02020603050405020304" pitchFamily="18" charset="0"/>
                <a:cs typeface="Arial" panose="020B0604020202020204" pitchFamily="34" charset="0"/>
              </a:rPr>
              <a:t>acuedan</a:t>
            </a:r>
            <a:r>
              <a:rPr lang="es-US" i="1" dirty="0">
                <a:effectLst/>
                <a:latin typeface="Calibri" panose="020F0502020204030204" pitchFamily="34" charset="0"/>
                <a:ea typeface="Times New Roman" panose="02020603050405020304" pitchFamily="18" charset="0"/>
                <a:cs typeface="Arial" panose="020B0604020202020204" pitchFamily="34" charset="0"/>
              </a:rPr>
              <a:t> de ciertos alimentos o celebraciones? ¿A alguien le gustaría compartir ejemplos de alimentos que son especiales y/o tradicionales para su familia?</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46230" cy="369332"/>
          </a:xfrm>
          <a:prstGeom prst="rect">
            <a:avLst/>
          </a:prstGeom>
          <a:noFill/>
        </p:spPr>
        <p:txBody>
          <a:bodyPr wrap="none" rtlCol="0">
            <a:spAutoFit/>
          </a:bodyPr>
          <a:lstStyle/>
          <a:p>
            <a:r>
              <a:rPr lang="en-US" dirty="0">
                <a:solidFill>
                  <a:srgbClr val="B2B2B2"/>
                </a:solidFill>
              </a:rPr>
              <a:t>MARZO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79061" y="2099504"/>
            <a:ext cx="5561943" cy="4062651"/>
          </a:xfrm>
        </p:spPr>
        <p:txBody>
          <a:bodyPr vert="horz" lIns="0" tIns="0" rIns="0" bIns="0" rtlCol="0">
            <a:spAutoFit/>
          </a:bodyPr>
          <a:lstStyle/>
          <a:p>
            <a:pPr marL="457200" indent="-457200">
              <a:buFont typeface="Arial" panose="020B0604020202020204" pitchFamily="34" charset="0"/>
              <a:buChar char="•"/>
            </a:pPr>
            <a:r>
              <a:rPr lang="es-ES" sz="2600" dirty="0">
                <a:solidFill>
                  <a:schemeClr val="accent1"/>
                </a:solidFill>
                <a:latin typeface="+mj-lt"/>
                <a:ea typeface="+mj-ea"/>
                <a:cs typeface="+mj-cs"/>
              </a:rPr>
              <a:t>Experimente con recetas que tengan ingredientes o técnicas culinarias diferentes.</a:t>
            </a:r>
          </a:p>
          <a:p>
            <a:pPr marL="457200" indent="-457200">
              <a:buFont typeface="Arial" panose="020B0604020202020204" pitchFamily="34" charset="0"/>
              <a:buChar char="•"/>
            </a:pPr>
            <a:r>
              <a:rPr lang="es-ES" sz="2600" dirty="0">
                <a:solidFill>
                  <a:schemeClr val="accent1"/>
                </a:solidFill>
                <a:latin typeface="+mj-lt"/>
                <a:ea typeface="+mj-ea"/>
                <a:cs typeface="+mj-cs"/>
              </a:rPr>
              <a:t>Incorpore sus comidas y tradiciones culturales favoritas o pruebe nuevos sabores internacionales.</a:t>
            </a:r>
          </a:p>
          <a:p>
            <a:pPr marL="457200" indent="-457200">
              <a:buFont typeface="Arial" panose="020B0604020202020204" pitchFamily="34" charset="0"/>
              <a:buChar char="•"/>
            </a:pPr>
            <a:r>
              <a:rPr lang="es-ES" sz="2600" dirty="0">
                <a:solidFill>
                  <a:schemeClr val="accent1"/>
                </a:solidFill>
                <a:latin typeface="+mj-lt"/>
                <a:ea typeface="+mj-ea"/>
                <a:cs typeface="+mj-cs"/>
              </a:rPr>
              <a:t>Disfrute de sus comidas con amigos o familiares, cuando sea posible.</a:t>
            </a:r>
          </a:p>
          <a:p>
            <a:pPr lvl="5"/>
            <a:endParaRPr lang="en-US" sz="26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79061" y="232996"/>
            <a:ext cx="5561943" cy="1661993"/>
          </a:xfrm>
        </p:spPr>
        <p:txBody>
          <a:bodyPr vert="horz"/>
          <a:lstStyle/>
          <a:p>
            <a:r>
              <a:rPr lang="es-ES" sz="3600" b="1" dirty="0"/>
              <a:t>Explore la Conexión Entre La Alimentación y La Cultura.</a:t>
            </a:r>
            <a:endParaRPr lang="en-GB" sz="3600" b="1" dirty="0"/>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540339"/>
            <a:ext cx="5860472" cy="2031325"/>
          </a:xfrm>
        </p:spPr>
        <p:txBody>
          <a:bodyPr vert="horz"/>
          <a:lstStyle/>
          <a:p>
            <a:r>
              <a:rPr lang="es-ES" sz="4400" b="1" i="1" dirty="0"/>
              <a:t>La alimentación nos une</a:t>
            </a:r>
            <a:br>
              <a:rPr lang="es-ES" sz="4400" b="1" i="1" dirty="0"/>
            </a:br>
            <a:r>
              <a:rPr lang="es-ES" sz="4400" b="1" dirty="0"/>
              <a:t>a Nuestra Familia y Amigos</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790703"/>
            <a:ext cx="5860472" cy="2031325"/>
          </a:xfrm>
        </p:spPr>
        <p:txBody>
          <a:bodyPr vert="horz"/>
          <a:lstStyle/>
          <a:p>
            <a:r>
              <a:rPr lang="es-ES" sz="4400" b="1" i="1" dirty="0"/>
              <a:t>La alimentación nos une</a:t>
            </a:r>
            <a:br>
              <a:rPr lang="es-ES" sz="4400" b="1" i="1" dirty="0"/>
            </a:br>
            <a:r>
              <a:rPr lang="es-ES" sz="4400" b="1" dirty="0"/>
              <a:t>a través de cada etapa de la vida</a:t>
            </a:r>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244733"/>
            <a:ext cx="6363994" cy="1846659"/>
          </a:xfrm>
        </p:spPr>
        <p:txBody>
          <a:bodyPr vert="horz"/>
          <a:lstStyle/>
          <a:p>
            <a:pPr algn="l"/>
            <a:r>
              <a:rPr lang="es-ES" sz="4000" b="1" dirty="0"/>
              <a:t>Desarrolle la conexión durante todas las etapas de la vida</a:t>
            </a:r>
            <a:endParaRPr lang="en-GB" sz="4000" b="1" dirty="0"/>
          </a:p>
        </p:txBody>
      </p:sp>
      <p:sp>
        <p:nvSpPr>
          <p:cNvPr id="3" name="Text Placeholder 4">
            <a:extLst>
              <a:ext uri="{FF2B5EF4-FFF2-40B4-BE49-F238E27FC236}">
                <a16:creationId xmlns:a16="http://schemas.microsoft.com/office/drawing/2014/main" id="{FC2E794E-66DB-743C-2680-AEC60233B499}"/>
              </a:ext>
            </a:extLst>
          </p:cNvPr>
          <p:cNvSpPr txBox="1">
            <a:spLocks/>
          </p:cNvSpPr>
          <p:nvPr/>
        </p:nvSpPr>
        <p:spPr>
          <a:xfrm>
            <a:off x="236503" y="2183725"/>
            <a:ext cx="622735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s-ES" sz="2800" dirty="0">
                <a:solidFill>
                  <a:schemeClr val="accent1"/>
                </a:solidFill>
                <a:latin typeface="+mj-lt"/>
                <a:ea typeface="+mj-ea"/>
                <a:cs typeface="+mj-cs"/>
              </a:rPr>
              <a:t>Aprenda como sus necesidades nutricionales pueden cambiar con la edad.</a:t>
            </a:r>
          </a:p>
          <a:p>
            <a:pPr marL="457200" indent="-457200">
              <a:buFont typeface="Arial" panose="020B0604020202020204" pitchFamily="34" charset="0"/>
              <a:buChar char="•"/>
            </a:pPr>
            <a:r>
              <a:rPr lang="es-ES" sz="2800" dirty="0">
                <a:solidFill>
                  <a:schemeClr val="accent1"/>
                </a:solidFill>
                <a:latin typeface="+mj-lt"/>
                <a:ea typeface="+mj-ea"/>
                <a:cs typeface="+mj-cs"/>
              </a:rPr>
              <a:t>Incluya alimentos saludables de todos los grupos de alimentos.</a:t>
            </a:r>
          </a:p>
          <a:p>
            <a:pPr marL="457200" indent="-457200">
              <a:buFont typeface="Arial" panose="020B0604020202020204" pitchFamily="34" charset="0"/>
              <a:buChar char="•"/>
            </a:pPr>
            <a:r>
              <a:rPr lang="es-ES" sz="2800" dirty="0">
                <a:solidFill>
                  <a:schemeClr val="accent1"/>
                </a:solidFill>
                <a:latin typeface="+mj-lt"/>
                <a:ea typeface="+mj-ea"/>
                <a:cs typeface="+mj-cs"/>
              </a:rPr>
              <a:t>Concéntrese en tener hábitos alimentarios equilibrados y sostenibles.</a:t>
            </a:r>
          </a:p>
          <a:p>
            <a:pPr lvl="5"/>
            <a:endParaRPr lang="en-US" sz="2800" dirty="0"/>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2997978" y="3382354"/>
            <a:ext cx="6315710" cy="1932607"/>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a:t>
            </a:r>
            <a:r>
              <a:rPr lang="en-US" sz="8000" b="1" cap="none" spc="0" dirty="0" err="1">
                <a:ln/>
                <a:solidFill>
                  <a:schemeClr val="accent4"/>
                </a:solidFill>
                <a:effectLst/>
              </a:rPr>
              <a:t>Preguntas</a:t>
            </a:r>
            <a:r>
              <a:rPr lang="en-US" sz="8000" b="1" cap="none" spc="0" dirty="0">
                <a:ln/>
                <a:solidFill>
                  <a:schemeClr val="accent4"/>
                </a:solidFill>
                <a:effectLst/>
              </a:rPr>
              <a:t>?</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en-US" sz="9600" b="1" dirty="0">
                <a:solidFill>
                  <a:srgbClr val="C0D446"/>
                </a:solidFill>
                <a:latin typeface="+mn-lt"/>
              </a:rPr>
              <a:t>¡Gracias!</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651641" y="1294193"/>
            <a:ext cx="10766263" cy="3294476"/>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006B8A02-542A-806B-FF31-FD465CC6EB5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3459152"/>
          </a:xfrm>
        </p:spPr>
        <p:txBody>
          <a:bodyPr/>
          <a:lstStyle/>
          <a:p>
            <a:pPr marL="457200" indent="-457200">
              <a:lnSpc>
                <a:spcPct val="150000"/>
              </a:lnSpc>
              <a:buFont typeface="+mj-lt"/>
              <a:buAutoNum type="arabicPeriod"/>
            </a:pPr>
            <a:r>
              <a:rPr lang="es-ES" sz="2800" dirty="0">
                <a:solidFill>
                  <a:schemeClr val="accent1"/>
                </a:solidFill>
              </a:rPr>
              <a:t>Indicar al menos dos formas en las que</a:t>
            </a:r>
          </a:p>
          <a:p>
            <a:pPr marL="457200" indent="-457200">
              <a:lnSpc>
                <a:spcPct val="150000"/>
              </a:lnSpc>
              <a:buFont typeface="+mj-lt"/>
              <a:buAutoNum type="arabicPeriod"/>
            </a:pPr>
            <a:r>
              <a:rPr lang="es-ES" sz="2800" dirty="0">
                <a:solidFill>
                  <a:schemeClr val="accent1"/>
                </a:solidFill>
              </a:rPr>
              <a:t>Explicar qué alimentos componen un patrón alimentario saludable.</a:t>
            </a:r>
          </a:p>
          <a:p>
            <a:pPr marL="457200" indent="-457200">
              <a:lnSpc>
                <a:spcPct val="150000"/>
              </a:lnSpc>
              <a:buFont typeface="+mj-lt"/>
              <a:buAutoNum type="arabicPeriod"/>
            </a:pPr>
            <a:r>
              <a:rPr lang="es-ES" sz="2800" dirty="0">
                <a:solidFill>
                  <a:schemeClr val="accent1"/>
                </a:solidFill>
              </a:rPr>
              <a:t>Describir formas de explorar la conexión entre la alimentación y la cultura.</a:t>
            </a: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err="1"/>
              <a:t>Objetivos</a:t>
            </a:r>
            <a:r>
              <a:rPr lang="en-GB" dirty="0"/>
              <a:t>:</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287543" y="404522"/>
            <a:ext cx="5755907" cy="615553"/>
          </a:xfrm>
        </p:spPr>
        <p:txBody>
          <a:bodyPr/>
          <a:lstStyle/>
          <a:p>
            <a:r>
              <a:rPr lang="en-US" sz="4000" b="1" dirty="0" err="1"/>
              <a:t>Conéctese</a:t>
            </a:r>
            <a:r>
              <a:rPr lang="en-US" sz="4000" b="1" dirty="0"/>
              <a:t> con la Comida.</a:t>
            </a: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4" y="1384614"/>
            <a:ext cx="5561943" cy="5386090"/>
          </a:xfrm>
        </p:spPr>
        <p:txBody>
          <a:bodyPr vert="horz" lIns="0" tIns="0" rIns="0" bIns="0" rtlCol="0">
            <a:spAutoFit/>
          </a:bodyPr>
          <a:lstStyle/>
          <a:p>
            <a:pPr marL="457200" indent="-457200">
              <a:buFont typeface="Arial" panose="020B0604020202020204" pitchFamily="34" charset="0"/>
              <a:buChar char="•"/>
            </a:pPr>
            <a:r>
              <a:rPr lang="es-ES" sz="3200" dirty="0">
                <a:solidFill>
                  <a:schemeClr val="accent1"/>
                </a:solidFill>
                <a:latin typeface="+mj-lt"/>
                <a:ea typeface="+mj-ea"/>
                <a:cs typeface="+mj-cs"/>
              </a:rPr>
              <a:t>Aprenda a cocinar, preparar alimentos y cómo preparar comidas.</a:t>
            </a:r>
          </a:p>
          <a:p>
            <a:pPr marL="457200" indent="-457200">
              <a:buFont typeface="Arial" panose="020B0604020202020204" pitchFamily="34" charset="0"/>
              <a:buChar char="•"/>
            </a:pPr>
            <a:r>
              <a:rPr lang="es-ES" sz="3200" dirty="0">
                <a:solidFill>
                  <a:schemeClr val="accent1"/>
                </a:solidFill>
                <a:latin typeface="+mj-lt"/>
                <a:ea typeface="+mj-ea"/>
                <a:cs typeface="+mj-cs"/>
              </a:rPr>
              <a:t>Explore de dónde proceden los alimentos que consume.</a:t>
            </a:r>
          </a:p>
          <a:p>
            <a:pPr marL="457200" indent="-457200">
              <a:buFont typeface="Arial" panose="020B0604020202020204" pitchFamily="34" charset="0"/>
              <a:buChar char="•"/>
            </a:pPr>
            <a:r>
              <a:rPr lang="es-ES" sz="3200" dirty="0">
                <a:solidFill>
                  <a:schemeClr val="accent1"/>
                </a:solidFill>
                <a:latin typeface="+mj-lt"/>
                <a:ea typeface="+mj-ea"/>
                <a:cs typeface="+mj-cs"/>
              </a:rPr>
              <a:t>Aprenda sobre los recursos comunitarios como SNAP, WIC y los bancos de alimentos locales.</a:t>
            </a:r>
          </a:p>
          <a:p>
            <a:pPr marL="457200" indent="-457200">
              <a:buFont typeface="Arial" panose="020B0604020202020204" pitchFamily="34" charset="0"/>
              <a:buChar char="•"/>
            </a:pPr>
            <a:endParaRPr lang="en-US" sz="3200" dirty="0">
              <a:solidFill>
                <a:schemeClr val="accent1"/>
              </a:solidFill>
              <a:latin typeface="+mj-lt"/>
              <a:ea typeface="+mj-ea"/>
              <a:cs typeface="+mj-cs"/>
            </a:endParaRPr>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106655" y="2509001"/>
            <a:ext cx="5860472" cy="1354217"/>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algn="ctr"/>
            <a:r>
              <a:rPr lang="es-ES" sz="4400" b="1" i="1" dirty="0">
                <a:ea typeface="+mj-ea"/>
              </a:rPr>
              <a:t>La alimentación nos une</a:t>
            </a:r>
          </a:p>
          <a:p>
            <a:pPr algn="ctr"/>
            <a:r>
              <a:rPr lang="es-ES" sz="4400" b="1" dirty="0">
                <a:ea typeface="+mj-ea"/>
              </a:rPr>
              <a:t>a la salud</a:t>
            </a: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2" y="166378"/>
            <a:ext cx="7288905" cy="1354217"/>
          </a:xfrm>
        </p:spPr>
        <p:txBody>
          <a:bodyPr vert="horz"/>
          <a:lstStyle/>
          <a:p>
            <a:pPr algn="l"/>
            <a:r>
              <a:rPr lang="en-GB" sz="4000" b="1" dirty="0" err="1"/>
              <a:t>Patrones</a:t>
            </a:r>
            <a:r>
              <a:rPr lang="en-GB" sz="4000" b="1" dirty="0"/>
              <a:t> </a:t>
            </a:r>
            <a:r>
              <a:rPr lang="en-GB" sz="4000" b="1" dirty="0" err="1"/>
              <a:t>alimentarios</a:t>
            </a:r>
            <a:r>
              <a:rPr lang="en-GB" sz="4000" b="1" dirty="0"/>
              <a:t> </a:t>
            </a:r>
            <a:r>
              <a:rPr lang="en-GB" sz="4000" b="1" dirty="0" err="1"/>
              <a:t>saludables</a:t>
            </a:r>
            <a:endParaRPr lang="en-GB" sz="4000" b="1" dirty="0"/>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err="1">
                <a:solidFill>
                  <a:schemeClr val="accent1"/>
                </a:solidFill>
                <a:latin typeface="+mj-lt"/>
                <a:ea typeface="+mj-ea"/>
                <a:cs typeface="+mj-cs"/>
              </a:rPr>
              <a:t>Incluye</a:t>
            </a:r>
            <a:r>
              <a:rPr lang="en-US" sz="3000" dirty="0">
                <a:solidFill>
                  <a:schemeClr val="accent1"/>
                </a:solidFill>
                <a:latin typeface="+mj-lt"/>
                <a:ea typeface="+mj-ea"/>
                <a:cs typeface="+mj-cs"/>
              </a:rPr>
              <a:t>:</a:t>
            </a:r>
          </a:p>
          <a:p>
            <a:pPr marL="742950" lvl="1" indent="-457200">
              <a:buSzPct val="100000"/>
              <a:buFont typeface="Arial" panose="020B0604020202020204" pitchFamily="34" charset="0"/>
              <a:buChar char="•"/>
            </a:pPr>
            <a:r>
              <a:rPr lang="en-US" sz="3000" dirty="0" err="1">
                <a:solidFill>
                  <a:schemeClr val="accent1"/>
                </a:solidFill>
                <a:latin typeface="+mj-lt"/>
                <a:ea typeface="+mj-ea"/>
                <a:cs typeface="+mj-cs"/>
              </a:rPr>
              <a:t>Vegetales</a:t>
            </a:r>
            <a:endParaRPr lang="en-US" sz="3000" dirty="0">
              <a:solidFill>
                <a:schemeClr val="accent1"/>
              </a:solidFill>
              <a:latin typeface="+mj-lt"/>
              <a:ea typeface="+mj-ea"/>
              <a:cs typeface="+mj-cs"/>
            </a:endParaRPr>
          </a:p>
          <a:p>
            <a:pPr marL="742950" lvl="1" indent="-457200">
              <a:buSzPct val="100000"/>
              <a:buFont typeface="Arial" panose="020B0604020202020204" pitchFamily="34" charset="0"/>
              <a:buChar char="•"/>
            </a:pPr>
            <a:r>
              <a:rPr lang="en-US" sz="3000" dirty="0" err="1">
                <a:solidFill>
                  <a:schemeClr val="accent1"/>
                </a:solidFill>
                <a:latin typeface="+mj-lt"/>
                <a:ea typeface="+mj-ea"/>
                <a:cs typeface="+mj-cs"/>
              </a:rPr>
              <a:t>Frutas</a:t>
            </a:r>
            <a:endParaRPr lang="en-US" sz="3000" dirty="0">
              <a:solidFill>
                <a:schemeClr val="accent1"/>
              </a:solidFill>
              <a:latin typeface="+mj-lt"/>
              <a:ea typeface="+mj-ea"/>
              <a:cs typeface="+mj-cs"/>
            </a:endParaRPr>
          </a:p>
          <a:p>
            <a:pPr marL="742950" lvl="1" indent="-457200">
              <a:buSzPct val="100000"/>
              <a:buFont typeface="Arial" panose="020B0604020202020204" pitchFamily="34" charset="0"/>
              <a:buChar char="•"/>
            </a:pPr>
            <a:r>
              <a:rPr lang="en-US" sz="3000" dirty="0">
                <a:solidFill>
                  <a:schemeClr val="accent1"/>
                </a:solidFill>
                <a:latin typeface="+mj-lt"/>
                <a:ea typeface="+mj-ea"/>
                <a:cs typeface="+mj-cs"/>
              </a:rPr>
              <a:t>Granos, </a:t>
            </a:r>
            <a:r>
              <a:rPr lang="en-US" sz="3000" dirty="0" err="1">
                <a:solidFill>
                  <a:schemeClr val="accent1"/>
                </a:solidFill>
                <a:latin typeface="+mj-lt"/>
                <a:ea typeface="+mj-ea"/>
                <a:cs typeface="+mj-cs"/>
              </a:rPr>
              <a:t>en</a:t>
            </a:r>
            <a:r>
              <a:rPr lang="en-US" sz="3000" dirty="0">
                <a:solidFill>
                  <a:schemeClr val="accent1"/>
                </a:solidFill>
                <a:latin typeface="+mj-lt"/>
                <a:ea typeface="+mj-ea"/>
                <a:cs typeface="+mj-cs"/>
              </a:rPr>
              <a:t> especial granos </a:t>
            </a:r>
            <a:r>
              <a:rPr lang="en-US" sz="3000" dirty="0" err="1">
                <a:solidFill>
                  <a:schemeClr val="accent1"/>
                </a:solidFill>
                <a:latin typeface="+mj-lt"/>
                <a:ea typeface="+mj-ea"/>
                <a:cs typeface="+mj-cs"/>
              </a:rPr>
              <a:t>integrales</a:t>
            </a:r>
            <a:endParaRPr lang="en-US" sz="3000" dirty="0">
              <a:solidFill>
                <a:schemeClr val="accent1"/>
              </a:solidFill>
              <a:latin typeface="+mj-lt"/>
              <a:ea typeface="+mj-ea"/>
              <a:cs typeface="+mj-cs"/>
            </a:endParaRPr>
          </a:p>
          <a:p>
            <a:pPr marL="742950" lvl="1" indent="-457200">
              <a:buSzPct val="100000"/>
              <a:buFont typeface="Arial" panose="020B0604020202020204" pitchFamily="34" charset="0"/>
              <a:buChar char="•"/>
            </a:pPr>
            <a:r>
              <a:rPr lang="en-US" sz="3000" dirty="0" err="1">
                <a:solidFill>
                  <a:schemeClr val="accent1"/>
                </a:solidFill>
                <a:latin typeface="+mj-lt"/>
                <a:ea typeface="+mj-ea"/>
                <a:cs typeface="+mj-cs"/>
              </a:rPr>
              <a:t>Proteínas</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magras</a:t>
            </a:r>
            <a:endParaRPr lang="en-US" sz="3000" dirty="0">
              <a:solidFill>
                <a:schemeClr val="accent1"/>
              </a:solidFill>
              <a:latin typeface="+mj-lt"/>
              <a:ea typeface="+mj-ea"/>
              <a:cs typeface="+mj-cs"/>
            </a:endParaRPr>
          </a:p>
          <a:p>
            <a:pPr marL="742950" lvl="1" indent="-457200">
              <a:buSzPct val="100000"/>
              <a:buFont typeface="Arial" panose="020B0604020202020204" pitchFamily="34" charset="0"/>
              <a:buChar char="•"/>
            </a:pPr>
            <a:r>
              <a:rPr lang="en-US" sz="3000" dirty="0" err="1">
                <a:solidFill>
                  <a:schemeClr val="accent1"/>
                </a:solidFill>
                <a:latin typeface="+mj-lt"/>
                <a:ea typeface="+mj-ea"/>
                <a:cs typeface="+mj-cs"/>
              </a:rPr>
              <a:t>Lácteos</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descremados</a:t>
            </a:r>
            <a:r>
              <a:rPr lang="en-US" sz="3000" dirty="0">
                <a:solidFill>
                  <a:schemeClr val="accent1"/>
                </a:solidFill>
                <a:latin typeface="+mj-lt"/>
                <a:ea typeface="+mj-ea"/>
                <a:cs typeface="+mj-cs"/>
              </a:rPr>
              <a:t> o sin </a:t>
            </a:r>
            <a:r>
              <a:rPr lang="en-US" sz="3000" dirty="0" err="1">
                <a:solidFill>
                  <a:schemeClr val="accent1"/>
                </a:solidFill>
                <a:latin typeface="+mj-lt"/>
                <a:ea typeface="+mj-ea"/>
                <a:cs typeface="+mj-cs"/>
              </a:rPr>
              <a:t>grasa</a:t>
            </a:r>
            <a:r>
              <a:rPr lang="en-US" sz="3000" dirty="0">
                <a:solidFill>
                  <a:schemeClr val="accent1"/>
                </a:solidFill>
                <a:latin typeface="+mj-lt"/>
                <a:ea typeface="+mj-ea"/>
                <a:cs typeface="+mj-cs"/>
              </a:rPr>
              <a:t>  o </a:t>
            </a:r>
            <a:r>
              <a:rPr lang="en-US" sz="3000" dirty="0" err="1">
                <a:solidFill>
                  <a:schemeClr val="accent1"/>
                </a:solidFill>
                <a:latin typeface="+mj-lt"/>
                <a:ea typeface="+mj-ea"/>
                <a:cs typeface="+mj-cs"/>
              </a:rPr>
              <a:t>versiones</a:t>
            </a:r>
            <a:r>
              <a:rPr lang="en-US" sz="3000" dirty="0">
                <a:solidFill>
                  <a:schemeClr val="accent1"/>
                </a:solidFill>
                <a:latin typeface="+mj-lt"/>
                <a:ea typeface="+mj-ea"/>
                <a:cs typeface="+mj-cs"/>
              </a:rPr>
              <a:t> de soja </a:t>
            </a:r>
            <a:r>
              <a:rPr lang="en-US" sz="3000" dirty="0" err="1">
                <a:solidFill>
                  <a:schemeClr val="accent1"/>
                </a:solidFill>
                <a:latin typeface="+mj-lt"/>
                <a:ea typeface="+mj-ea"/>
                <a:cs typeface="+mj-cs"/>
              </a:rPr>
              <a:t>enriquecidas</a:t>
            </a:r>
            <a:endParaRPr lang="en-US" sz="3000" dirty="0">
              <a:solidFill>
                <a:schemeClr val="accent1"/>
              </a:solidFill>
              <a:latin typeface="+mj-lt"/>
              <a:ea typeface="+mj-ea"/>
              <a:cs typeface="+mj-cs"/>
            </a:endParaRPr>
          </a:p>
          <a:p>
            <a:pPr marL="742950" lvl="1" indent="-457200">
              <a:buFont typeface="Wingdings" panose="05000000000000000000" pitchFamily="2" charset="2"/>
              <a:buChar char="Ø"/>
            </a:pPr>
            <a:endParaRPr lang="en-US" sz="3000" dirty="0">
              <a:solidFill>
                <a:schemeClr val="accent1"/>
              </a:solidFill>
              <a:latin typeface="+mj-lt"/>
              <a:ea typeface="+mj-ea"/>
              <a:cs typeface="+mj-cs"/>
            </a:endParaRPr>
          </a:p>
          <a:p>
            <a:pPr lvl="5"/>
            <a:endParaRPr lang="en-US" sz="3000" dirty="0"/>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err="1">
                <a:solidFill>
                  <a:schemeClr val="bg1"/>
                </a:solidFill>
                <a:latin typeface="+mj-lt"/>
                <a:ea typeface="+mj-ea"/>
                <a:cs typeface="+mj-cs"/>
              </a:rPr>
              <a:t>Limite</a:t>
            </a:r>
            <a:r>
              <a:rPr lang="en-US" sz="3000" dirty="0">
                <a:solidFill>
                  <a:schemeClr val="bg1"/>
                </a:solidFill>
                <a:latin typeface="+mj-lt"/>
                <a:ea typeface="+mj-ea"/>
                <a:cs typeface="+mj-cs"/>
              </a:rPr>
              <a:t>:</a:t>
            </a:r>
          </a:p>
          <a:p>
            <a:pPr marL="742950" lvl="1" indent="-457200">
              <a:buFont typeface="Arial" panose="020B0604020202020204" pitchFamily="34" charset="0"/>
              <a:buChar char="•"/>
            </a:pPr>
            <a:r>
              <a:rPr lang="pt-BR" sz="3000" dirty="0">
                <a:solidFill>
                  <a:schemeClr val="bg1"/>
                </a:solidFill>
                <a:latin typeface="+mj-lt"/>
                <a:ea typeface="+mj-ea"/>
                <a:cs typeface="+mj-cs"/>
              </a:rPr>
              <a:t>Azúcar agregada</a:t>
            </a:r>
          </a:p>
          <a:p>
            <a:pPr marL="742950" lvl="1" indent="-457200">
              <a:buFont typeface="Arial" panose="020B0604020202020204" pitchFamily="34" charset="0"/>
              <a:buChar char="•"/>
            </a:pPr>
            <a:r>
              <a:rPr lang="pt-BR" sz="3000" dirty="0">
                <a:solidFill>
                  <a:schemeClr val="bg1"/>
                </a:solidFill>
                <a:latin typeface="+mj-lt"/>
                <a:ea typeface="+mj-ea"/>
                <a:cs typeface="+mj-cs"/>
              </a:rPr>
              <a:t>Grasa saturada</a:t>
            </a:r>
          </a:p>
          <a:p>
            <a:pPr marL="742950" lvl="1" indent="-457200">
              <a:buFont typeface="Arial" panose="020B0604020202020204" pitchFamily="34" charset="0"/>
              <a:buChar char="•"/>
            </a:pPr>
            <a:r>
              <a:rPr lang="pt-BR" sz="3000" dirty="0">
                <a:solidFill>
                  <a:schemeClr val="bg1"/>
                </a:solidFill>
                <a:latin typeface="+mj-lt"/>
                <a:ea typeface="+mj-ea"/>
                <a:cs typeface="+mj-cs"/>
              </a:rPr>
              <a:t>Sodio</a:t>
            </a:r>
          </a:p>
          <a:p>
            <a:pPr marL="742950" lvl="1" indent="-457200">
              <a:buFont typeface="Wingdings" panose="05000000000000000000" pitchFamily="2" charset="2"/>
              <a:buChar char="Ø"/>
            </a:pPr>
            <a:endParaRPr lang="en-US" sz="3000" dirty="0">
              <a:solidFill>
                <a:schemeClr val="bg1"/>
              </a:solidFill>
              <a:latin typeface="+mj-lt"/>
              <a:ea typeface="+mj-ea"/>
              <a:cs typeface="+mj-cs"/>
            </a:endParaRPr>
          </a:p>
          <a:p>
            <a:pPr lvl="5"/>
            <a:endParaRPr lang="en-US" sz="30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93495"/>
            <a:ext cx="5561943" cy="4339650"/>
          </a:xfrm>
        </p:spPr>
        <p:txBody>
          <a:bodyPr/>
          <a:lstStyle/>
          <a:p>
            <a:pPr marL="457200" indent="-457200">
              <a:buFont typeface="Arial" panose="020B0604020202020204" pitchFamily="34" charset="0"/>
              <a:buChar char="•"/>
            </a:pPr>
            <a:r>
              <a:rPr lang="es-ES" sz="2800" dirty="0">
                <a:solidFill>
                  <a:schemeClr val="accent1"/>
                </a:solidFill>
                <a:latin typeface="+mj-lt"/>
                <a:ea typeface="+mj-ea"/>
                <a:cs typeface="+mj-cs"/>
              </a:rPr>
              <a:t>Pida a su médico que lo refiera a un RDN.</a:t>
            </a:r>
          </a:p>
          <a:p>
            <a:pPr marL="457200" indent="-457200">
              <a:buFont typeface="Arial" panose="020B0604020202020204" pitchFamily="34" charset="0"/>
              <a:buChar char="•"/>
            </a:pPr>
            <a:r>
              <a:rPr lang="es-ES" sz="2800" dirty="0">
                <a:solidFill>
                  <a:schemeClr val="accent1"/>
                </a:solidFill>
                <a:latin typeface="+mj-lt"/>
                <a:ea typeface="+mj-ea"/>
                <a:cs typeface="+mj-cs"/>
              </a:rPr>
              <a:t>Encuentre un RDN que se especialice en sus necesidades personales.</a:t>
            </a:r>
          </a:p>
          <a:p>
            <a:pPr marL="457200" indent="-457200">
              <a:buFont typeface="Arial" panose="020B0604020202020204" pitchFamily="34" charset="0"/>
              <a:buChar char="•"/>
            </a:pPr>
            <a:r>
              <a:rPr lang="es-ES" sz="2800" dirty="0">
                <a:solidFill>
                  <a:schemeClr val="accent1"/>
                </a:solidFill>
                <a:latin typeface="+mj-lt"/>
                <a:ea typeface="+mj-ea"/>
                <a:cs typeface="+mj-cs"/>
              </a:rPr>
              <a:t>Reciba información nutricional personalizada para alcanzar sus objetivos de salud.</a:t>
            </a:r>
          </a:p>
          <a:p>
            <a:pPr lvl="5"/>
            <a:endParaRPr lang="en-US" sz="2800" dirty="0"/>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4" y="0"/>
            <a:ext cx="5561943" cy="1846659"/>
          </a:xfrm>
        </p:spPr>
        <p:txBody>
          <a:bodyPr vert="horz"/>
          <a:lstStyle/>
          <a:p>
            <a:r>
              <a:rPr lang="es-ES" sz="4000" b="1" dirty="0"/>
              <a:t>Póngase en contacto con un experto en nutrición.</a:t>
            </a:r>
            <a:endParaRPr lang="en-GB" sz="4000" b="1" dirty="0"/>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5400" dirty="0"/>
              <a:t>Encuentre un Experto en Nutrición en </a:t>
            </a: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696849" y="2311732"/>
            <a:ext cx="6137802" cy="2031325"/>
          </a:xfrm>
        </p:spPr>
        <p:txBody>
          <a:bodyPr vert="horz"/>
          <a:lstStyle/>
          <a:p>
            <a:r>
              <a:rPr lang="es-ES" sz="4400" b="1" i="1" dirty="0"/>
              <a:t>La Alimentación Nos Une</a:t>
            </a:r>
            <a:br>
              <a:rPr lang="es-ES" sz="4400" b="1" i="1" dirty="0"/>
            </a:br>
            <a:r>
              <a:rPr lang="es-ES" sz="4400" b="1" dirty="0"/>
              <a:t>A Nuestra Cultura</a:t>
            </a:r>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3209</TotalTime>
  <Words>2104</Words>
  <Application>Microsoft Office PowerPoint</Application>
  <PresentationFormat>Widescreen</PresentationFormat>
  <Paragraphs>176</Paragraphs>
  <Slides>16</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9" baseType="lpstr">
      <vt:lpstr>Arial</vt:lpstr>
      <vt:lpstr>Calibri</vt:lpstr>
      <vt:lpstr>Cambria</vt:lpstr>
      <vt:lpstr>Courier New</vt:lpstr>
      <vt:lpstr>Myriad Pro</vt:lpstr>
      <vt:lpstr>Myriad Pro Light</vt:lpstr>
      <vt:lpstr>MyriadPro-Regular</vt:lpstr>
      <vt:lpstr>Nunito Light</vt:lpstr>
      <vt:lpstr>Source Sans Pro</vt:lpstr>
      <vt:lpstr>Symbol</vt:lpstr>
      <vt:lpstr>Wingdings</vt:lpstr>
      <vt:lpstr>Office Theme</vt:lpstr>
      <vt:lpstr>think-cell Slide</vt:lpstr>
      <vt:lpstr>National Nutrition Month® 2025</vt:lpstr>
      <vt:lpstr>PowerPoint Presentation</vt:lpstr>
      <vt:lpstr>Objetivos:</vt:lpstr>
      <vt:lpstr>Conéctese con la Comida.</vt:lpstr>
      <vt:lpstr>PowerPoint Presentation</vt:lpstr>
      <vt:lpstr>Patrones alimentarios saludables</vt:lpstr>
      <vt:lpstr>Póngase en contacto con un experto en nutrición.</vt:lpstr>
      <vt:lpstr>PowerPoint Presentation</vt:lpstr>
      <vt:lpstr>La Alimentación Nos Une A Nuestra Cultura</vt:lpstr>
      <vt:lpstr>Explore la Conexión Entre La Alimentación y La Cultura.</vt:lpstr>
      <vt:lpstr>La alimentación nos une a Nuestra Familia y Amigos</vt:lpstr>
      <vt:lpstr>La alimentación nos une a través de cada etapa de la vida</vt:lpstr>
      <vt:lpstr>Desarrolle la conexión durante todas las etapas de la vida</vt:lpstr>
      <vt:lpstr>National  Nutrition Month®</vt:lpstr>
      <vt:lpstr>National Nutrition Month® 2025</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9</cp:revision>
  <dcterms:created xsi:type="dcterms:W3CDTF">2023-11-10T18:49:27Z</dcterms:created>
  <dcterms:modified xsi:type="dcterms:W3CDTF">2024-12-09T17:25:08Z</dcterms:modified>
</cp:coreProperties>
</file>