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434" r:id="rId3"/>
    <p:sldId id="435" r:id="rId4"/>
    <p:sldId id="479" r:id="rId5"/>
    <p:sldId id="472" r:id="rId6"/>
    <p:sldId id="480" r:id="rId7"/>
    <p:sldId id="448" r:id="rId8"/>
    <p:sldId id="461" r:id="rId9"/>
    <p:sldId id="477" r:id="rId10"/>
    <p:sldId id="442" r:id="rId11"/>
    <p:sldId id="436" r:id="rId12"/>
    <p:sldId id="439" r:id="rId13"/>
    <p:sldId id="433" r:id="rId14"/>
    <p:sldId id="443" r:id="rId15"/>
    <p:sldId id="459" r:id="rId16"/>
    <p:sldId id="453"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72"/>
            <p14:sldId id="480"/>
            <p14:sldId id="448"/>
            <p14:sldId id="461"/>
            <p14:sldId id="477"/>
            <p14:sldId id="442"/>
            <p14:sldId id="436"/>
            <p14:sldId id="439"/>
            <p14:sldId id="433"/>
            <p14:sldId id="443"/>
            <p14:sldId id="459"/>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4C7F72"/>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938B81-00C0-4F73-9408-EA2FBCBA15FC}" v="6" dt="2024-12-09T17:07:11.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1" d="100"/>
          <a:sy n="61" d="100"/>
        </p:scale>
        <p:origin x="812"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6" d="100"/>
          <a:sy n="46" d="100"/>
        </p:scale>
        <p:origin x="272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sz="1400" dirty="0">
                <a:effectLst/>
                <a:latin typeface="DengXian" panose="02010600030101010101" pitchFamily="2" charset="-122"/>
                <a:ea typeface="MS Mincho" panose="02020609040205080304" pitchFamily="49" charset="-128"/>
                <a:cs typeface="Arial" panose="020B0604020202020204" pitchFamily="34" charset="0"/>
              </a:rPr>
              <a:t>你好，我的名字是</a:t>
            </a:r>
            <a:r>
              <a:rPr lang="en-US" sz="1400" dirty="0">
                <a:effectLst/>
                <a:latin typeface="DengXian" panose="02010600030101010101" pitchFamily="2" charset="-122"/>
                <a:ea typeface="MS Mincho" panose="02020609040205080304" pitchFamily="49" charset="-128"/>
                <a:cs typeface="Arial" panose="020B0604020202020204" pitchFamily="34" charset="0"/>
              </a:rPr>
              <a:t>________,</a:t>
            </a:r>
            <a:r>
              <a:rPr lang="zh-TW" sz="1400" dirty="0">
                <a:effectLst/>
                <a:latin typeface="DengXian" panose="02010600030101010101" pitchFamily="2" charset="-122"/>
                <a:ea typeface="MS Mincho" panose="02020609040205080304" pitchFamily="49" charset="-128"/>
                <a:cs typeface="Arial" panose="020B0604020202020204" pitchFamily="34" charset="0"/>
              </a:rPr>
              <a:t>而我是一位</a:t>
            </a:r>
            <a:r>
              <a:rPr lang="en-US" sz="1400" dirty="0">
                <a:effectLst/>
                <a:latin typeface="DengXian" panose="02010600030101010101" pitchFamily="2" charset="-122"/>
                <a:ea typeface="MS Mincho" panose="02020609040205080304" pitchFamily="49" charset="-128"/>
                <a:cs typeface="Arial" panose="020B0604020202020204" pitchFamily="34" charset="0"/>
              </a:rPr>
              <a:t>__________ (</a:t>
            </a:r>
            <a:r>
              <a:rPr lang="zh-TW" sz="1400" dirty="0">
                <a:effectLst/>
                <a:latin typeface="DengXian" panose="02010600030101010101" pitchFamily="2" charset="-122"/>
                <a:ea typeface="MS Mincho" panose="02020609040205080304" pitchFamily="49" charset="-128"/>
                <a:cs typeface="Arial" panose="020B0604020202020204" pitchFamily="34" charset="0"/>
              </a:rPr>
              <a:t>註冊營養師</a:t>
            </a:r>
            <a:r>
              <a:rPr lang="en-US" sz="1400" dirty="0">
                <a:effectLst/>
                <a:latin typeface="DengXian" panose="02010600030101010101" pitchFamily="2" charset="-122"/>
                <a:ea typeface="MS Mincho" panose="02020609040205080304" pitchFamily="49" charset="-128"/>
                <a:cs typeface="Arial" panose="020B0604020202020204" pitchFamily="34" charset="0"/>
              </a:rPr>
              <a:t>, </a:t>
            </a:r>
            <a:r>
              <a:rPr lang="zh-TW" sz="1400" dirty="0">
                <a:effectLst/>
                <a:latin typeface="DengXian" panose="02010600030101010101" pitchFamily="2" charset="-122"/>
                <a:ea typeface="MS Mincho" panose="02020609040205080304" pitchFamily="49" charset="-128"/>
                <a:cs typeface="Arial" panose="020B0604020202020204" pitchFamily="34" charset="0"/>
              </a:rPr>
              <a:t>註冊營養技師</a:t>
            </a:r>
            <a:r>
              <a:rPr lang="en-US" sz="1400" dirty="0">
                <a:effectLst/>
                <a:latin typeface="DengXian" panose="02010600030101010101" pitchFamily="2" charset="-122"/>
                <a:ea typeface="MS Mincho" panose="02020609040205080304" pitchFamily="49" charset="-128"/>
                <a:cs typeface="Arial" panose="020B0604020202020204" pitchFamily="34" charset="0"/>
              </a:rPr>
              <a:t>, </a:t>
            </a:r>
            <a:r>
              <a:rPr lang="zh-TW" sz="1400" dirty="0">
                <a:effectLst/>
                <a:latin typeface="DengXian" panose="02010600030101010101" pitchFamily="2" charset="-122"/>
                <a:ea typeface="MS Mincho" panose="02020609040205080304" pitchFamily="49" charset="-128"/>
                <a:cs typeface="Arial" panose="020B0604020202020204" pitchFamily="34" charset="0"/>
              </a:rPr>
              <a:t>實習生</a:t>
            </a:r>
            <a:r>
              <a:rPr lang="en-US" sz="1400" dirty="0">
                <a:effectLst/>
                <a:latin typeface="DengXian" panose="02010600030101010101" pitchFamily="2" charset="-122"/>
                <a:ea typeface="MS Mincho" panose="02020609040205080304" pitchFamily="49" charset="-128"/>
                <a:cs typeface="Arial" panose="020B0604020202020204" pitchFamily="34" charset="0"/>
              </a:rPr>
              <a:t>, </a:t>
            </a:r>
            <a:r>
              <a:rPr lang="zh-TW" sz="1400" dirty="0">
                <a:effectLst/>
                <a:latin typeface="DengXian" panose="02010600030101010101" pitchFamily="2" charset="-122"/>
                <a:ea typeface="MS Mincho" panose="02020609040205080304" pitchFamily="49" charset="-128"/>
                <a:cs typeface="Arial" panose="020B0604020202020204" pitchFamily="34" charset="0"/>
              </a:rPr>
              <a:t>等等</a:t>
            </a:r>
            <a:r>
              <a:rPr lang="en-US" sz="1400" dirty="0">
                <a:effectLst/>
                <a:latin typeface="DengXian" panose="02010600030101010101" pitchFamily="2" charset="-122"/>
                <a:ea typeface="MS Mincho" panose="02020609040205080304" pitchFamily="49" charset="-128"/>
                <a:cs typeface="Arial" panose="020B0604020202020204" pitchFamily="34" charset="0"/>
              </a:rPr>
              <a:t>).</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lgn="ctr"/>
            <a:r>
              <a:rPr lang="en-US" sz="1400" dirty="0">
                <a:effectLst/>
                <a:latin typeface="DengXian" panose="02010600030101010101" pitchFamily="2" charset="-122"/>
                <a:ea typeface="DengXian" panose="02010600030101010101" pitchFamily="2" charset="-122"/>
                <a:cs typeface="Calibri" panose="020F0502020204030204" pitchFamily="34"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DengXian" panose="02010600030101010101" pitchFamily="2" charset="-122"/>
                <a:ea typeface="DengXian" panose="02010600030101010101" pitchFamily="2" charset="-122"/>
                <a:cs typeface="Times New Roman" panose="02020603050405020304" pitchFamily="18"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TW" sz="1400" dirty="0">
                <a:effectLst/>
                <a:latin typeface="Calibri" panose="020F0502020204030204" pitchFamily="34" charset="0"/>
                <a:ea typeface="MS Mincho" panose="02020609040205080304" pitchFamily="49" charset="-128"/>
                <a:cs typeface="Arial" panose="020B0604020202020204" pitchFamily="34" charset="0"/>
              </a:rPr>
              <a:t>我也是世界上最大的食品和營養專業組織</a:t>
            </a:r>
            <a:r>
              <a:rPr lang="en-US" sz="1400" dirty="0">
                <a:effectLst/>
                <a:latin typeface="DengXian" panose="02010600030101010101" pitchFamily="2" charset="-122"/>
                <a:ea typeface="MS Mincho" panose="02020609040205080304" pitchFamily="49" charset="-128"/>
                <a:cs typeface="Arial" panose="020B0604020202020204" pitchFamily="34" charset="0"/>
              </a:rPr>
              <a:t> -- </a:t>
            </a:r>
            <a:r>
              <a:rPr lang="zh-TW" sz="1400" dirty="0">
                <a:effectLst/>
                <a:latin typeface="Calibri" panose="020F0502020204030204" pitchFamily="34" charset="0"/>
                <a:ea typeface="MS Mincho" panose="02020609040205080304" pitchFamily="49" charset="-128"/>
                <a:cs typeface="Arial" panose="020B0604020202020204" pitchFamily="34" charset="0"/>
              </a:rPr>
              <a:t>營養與飲食學會的成員。</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b="1" dirty="0">
                <a:effectLst/>
                <a:latin typeface="DengXian" panose="02010600030101010101" pitchFamily="2" charset="-122"/>
                <a:ea typeface="DengXian" panose="02010600030101010101" pitchFamily="2" charset="-122"/>
                <a:cs typeface="Calibri" panose="020F0502020204030204" pitchFamily="34"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b="1" dirty="0">
                <a:effectLst/>
                <a:latin typeface="DengXian" panose="02010600030101010101" pitchFamily="2" charset="-122"/>
                <a:ea typeface="DengXian" panose="02010600030101010101" pitchFamily="2" charset="-122"/>
                <a:cs typeface="Calibri" panose="020F0502020204030204" pitchFamily="34"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TW" sz="1400" dirty="0">
                <a:effectLst/>
                <a:latin typeface="Calibri" panose="020F0502020204030204" pitchFamily="34" charset="0"/>
                <a:ea typeface="MS Mincho" panose="02020609040205080304" pitchFamily="49" charset="-128"/>
                <a:cs typeface="MS Mincho" panose="02020609040205080304" pitchFamily="49" charset="-128"/>
              </a:rPr>
              <a:t>該學會的成員在塑造公眾的食物選擇方面發揮著關鍵作用，並致力於改善國家人民的健康。</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b="1" dirty="0">
                <a:effectLst/>
                <a:latin typeface="DengXian" panose="02010600030101010101" pitchFamily="2" charset="-122"/>
                <a:ea typeface="DengXian" panose="02010600030101010101" pitchFamily="2" charset="-122"/>
                <a:cs typeface="Calibri" panose="020F0502020204030204" pitchFamily="34"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DengXian" panose="02010600030101010101" pitchFamily="2" charset="-122"/>
                <a:ea typeface="DengXian" panose="02010600030101010101" pitchFamily="2" charset="-122"/>
                <a:cs typeface="Calibri" panose="020F0502020204030204" pitchFamily="34"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TW" sz="1400" dirty="0">
                <a:effectLst/>
                <a:latin typeface="DengXian" panose="02010600030101010101" pitchFamily="2" charset="-122"/>
                <a:ea typeface="MS Mincho" panose="02020609040205080304" pitchFamily="49" charset="-128"/>
                <a:cs typeface="Arial" panose="020B0604020202020204" pitchFamily="34" charset="0"/>
              </a:rPr>
              <a:t>作為食品和營養專家，註冊營養師（</a:t>
            </a:r>
            <a:r>
              <a:rPr lang="en-US" sz="1400" dirty="0">
                <a:effectLst/>
                <a:latin typeface="DengXian" panose="02010600030101010101" pitchFamily="2" charset="-122"/>
                <a:ea typeface="DengXian" panose="02010600030101010101" pitchFamily="2" charset="-122"/>
                <a:cs typeface="Arial" panose="020B0604020202020204" pitchFamily="34" charset="0"/>
              </a:rPr>
              <a:t>RDNs</a:t>
            </a:r>
            <a:r>
              <a:rPr lang="zh-TW" sz="1400" dirty="0">
                <a:effectLst/>
                <a:latin typeface="DengXian" panose="02010600030101010101" pitchFamily="2" charset="-122"/>
                <a:ea typeface="MS Mincho" panose="02020609040205080304" pitchFamily="49" charset="-128"/>
                <a:cs typeface="Arial" panose="020B0604020202020204" pitchFamily="34" charset="0"/>
              </a:rPr>
              <a:t>）所擔任的角色對他們的病人、客</a:t>
            </a:r>
            <a:r>
              <a:rPr lang="zh-TW" sz="1400" dirty="0">
                <a:effectLst/>
                <a:latin typeface="DengXian" panose="02010600030101010101" pitchFamily="2" charset="-122"/>
                <a:ea typeface="Yu Gothic" panose="020B0400000000000000" pitchFamily="34" charset="-128"/>
                <a:cs typeface="Arial" panose="020B0604020202020204" pitchFamily="34" charset="0"/>
              </a:rPr>
              <a:t>戶和社區的健康有著積極影響。註冊營養師在各種場合中提供預防性和醫療營養治療服務，是人們所信賴的</a:t>
            </a:r>
            <a:r>
              <a:rPr lang="zh-TW" sz="1400" dirty="0">
                <a:effectLst/>
                <a:latin typeface="DengXian" panose="02010600030101010101" pitchFamily="2" charset="-122"/>
                <a:ea typeface="MS Mincho" panose="02020609040205080304" pitchFamily="49" charset="-128"/>
                <a:cs typeface="Arial" panose="020B0604020202020204" pitchFamily="34" charset="0"/>
              </a:rPr>
              <a:t>專業知識來源。</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DengXian" panose="02010600030101010101" pitchFamily="2" charset="-122"/>
                <a:ea typeface="DengXian" panose="02010600030101010101" pitchFamily="2" charset="-122"/>
                <a:cs typeface="Calibri" panose="020F0502020204030204" pitchFamily="34"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DengXian" panose="02010600030101010101" pitchFamily="2" charset="-122"/>
                <a:ea typeface="DengXian" panose="02010600030101010101" pitchFamily="2" charset="-122"/>
                <a:cs typeface="MS Gothic" panose="020B0609070205080204" pitchFamily="49" charset="-128"/>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TW" sz="1400" dirty="0">
                <a:effectLst/>
                <a:latin typeface="DengXian" panose="02010600030101010101" pitchFamily="2" charset="-122"/>
                <a:ea typeface="MS Mincho" panose="02020609040205080304" pitchFamily="49" charset="-128"/>
                <a:cs typeface="Arial" panose="020B0604020202020204" pitchFamily="34" charset="0"/>
              </a:rPr>
              <a:t>註冊營養技師也受僱於醫院、公共衛生診所、療養院等社區機構，並利用他們的營養知識幫助人們積極改變生活方式。</a:t>
            </a:r>
            <a:r>
              <a:rPr lang="zh-TW" sz="1400" dirty="0">
                <a:effectLst/>
                <a:latin typeface="Calibri" panose="020F0502020204030204" pitchFamily="34" charset="0"/>
                <a:ea typeface="DengXian" panose="02010600030101010101" pitchFamily="2" charset="-122"/>
                <a:cs typeface="Arial" panose="020B0604020202020204" pitchFamily="34" charset="0"/>
              </a:rPr>
              <a:t>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探索食物與文化之間關聯的方法包括：</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Arial" panose="020B0604020202020204" pitchFamily="34" charset="0"/>
              <a:buChar char="•"/>
              <a:tabLst>
                <a:tab pos="457200" algn="l"/>
              </a:tabLst>
            </a:pPr>
            <a:r>
              <a:rPr lang="zh-TW" sz="1400" dirty="0">
                <a:effectLst/>
                <a:latin typeface="Calibri" panose="020F0502020204030204" pitchFamily="34" charset="0"/>
                <a:ea typeface="DengXian" panose="02010600030101010101" pitchFamily="2" charset="-122"/>
                <a:cs typeface="Times New Roman" panose="02020603050405020304" pitchFamily="18" charset="0"/>
              </a:rPr>
              <a:t>嘗試使用不同原料或烹飪技術的食譜。</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1400" dirty="0">
                <a:effectLst/>
                <a:latin typeface="Calibri" panose="020F0502020204030204" pitchFamily="34" charset="0"/>
                <a:ea typeface="DengXian" panose="02010600030101010101" pitchFamily="2" charset="-122"/>
                <a:cs typeface="Times New Roman" panose="02020603050405020304" pitchFamily="18" charset="0"/>
              </a:rPr>
              <a:t>包括您最喜歡的文化食品和傳統或嘗試新的全球風味。</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1400" dirty="0">
                <a:effectLst/>
                <a:latin typeface="Calibri" panose="020F0502020204030204" pitchFamily="34" charset="0"/>
                <a:ea typeface="DengXian" panose="02010600030101010101" pitchFamily="2" charset="-122"/>
                <a:cs typeface="Times New Roman" panose="02020603050405020304" pitchFamily="18" charset="0"/>
              </a:rPr>
              <a:t>如果可能的話，與家人或朋友一起用餐。</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400" i="1" dirty="0"/>
          </a:p>
          <a:p>
            <a:r>
              <a:rPr lang="zh-TW" sz="1400" dirty="0">
                <a:effectLst/>
                <a:latin typeface="Calibri" panose="020F0502020204030204" pitchFamily="34" charset="0"/>
                <a:ea typeface="DengXian" panose="02010600030101010101" pitchFamily="2" charset="-122"/>
                <a:cs typeface="Arial" panose="020B0604020202020204" pitchFamily="34" charset="0"/>
              </a:rPr>
              <a:t>儘管某些成分可能是特定文化所獨有的，但許多相同的成分在各種美食中都是常見的。然而，食物的準備方式、意義和使用的調味料可能會有所不同。</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i="1" dirty="0"/>
          </a:p>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例如，豆類和大米可能含有紅豆、黑豆或芸豆。米飯可以包括白米或糙米，味道可以從溫和到辛辣，具體取決於所使用的調味料。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TW" sz="1400" i="1" dirty="0">
                <a:effectLst/>
                <a:latin typeface="Calibri" panose="020F0502020204030204" pitchFamily="34" charset="0"/>
                <a:ea typeface="DengXian" panose="02010600030101010101" pitchFamily="2" charset="-122"/>
                <a:cs typeface="Arial" panose="020B0604020202020204" pitchFamily="34" charset="0"/>
              </a:rPr>
              <a:t>你還能想到其他範例嗎？</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r>
              <a:rPr lang="zh-TW" sz="1400" i="1" dirty="0">
                <a:effectLst/>
                <a:latin typeface="Calibri" panose="020F0502020204030204" pitchFamily="34" charset="0"/>
                <a:ea typeface="DengXian" panose="02010600030101010101" pitchFamily="2" charset="-122"/>
                <a:cs typeface="Arial" panose="020B0604020202020204" pitchFamily="34" charset="0"/>
              </a:rPr>
              <a:t>是否有人願意分享計劃如何探索食物與文化之間的關聯嗎？</a:t>
            </a:r>
            <a:endParaRPr lang="en-US" sz="1400" i="1"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2274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dirty="0">
                <a:effectLst/>
                <a:latin typeface="Calibri" panose="020F0502020204030204" pitchFamily="34" charset="0"/>
                <a:ea typeface="DengXian" panose="02010600030101010101" pitchFamily="2" charset="-122"/>
                <a:cs typeface="Arial" panose="020B0604020202020204" pitchFamily="34" charset="0"/>
              </a:rPr>
              <a:t>食物還將我們與家人和朋友關聯起來。</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dirty="0">
                <a:effectLst/>
                <a:latin typeface="Calibri" panose="020F0502020204030204" pitchFamily="34" charset="0"/>
                <a:ea typeface="DengXian" panose="02010600030101010101" pitchFamily="2" charset="-122"/>
                <a:cs typeface="Arial" panose="020B0604020202020204" pitchFamily="34" charset="0"/>
              </a:rPr>
              <a:t>想想所有涉及食物的場合，無論是慶祝節日還是其他特殊活動，例如生日，或者只是在週末一起吃飯。</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dirty="0">
                <a:effectLst/>
                <a:latin typeface="Calibri" panose="020F0502020204030204" pitchFamily="34" charset="0"/>
                <a:ea typeface="DengXian" panose="02010600030101010101" pitchFamily="2" charset="-122"/>
                <a:cs typeface="Arial" panose="020B0604020202020204" pitchFamily="34" charset="0"/>
              </a:rPr>
              <a:t>共同用餐是一個瞭解其準備、烹飪者和原料來源的機會。</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dirty="0">
                <a:effectLst/>
                <a:latin typeface="Calibri" panose="020F0502020204030204" pitchFamily="34" charset="0"/>
                <a:ea typeface="DengXian" panose="02010600030101010101" pitchFamily="2" charset="-122"/>
                <a:cs typeface="Arial" panose="020B0604020202020204" pitchFamily="34" charset="0"/>
              </a:rPr>
              <a:t>共同用餐可能還有其他好處。 </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dirty="0">
                <a:effectLst/>
                <a:latin typeface="Calibri" panose="020F0502020204030204" pitchFamily="34" charset="0"/>
                <a:ea typeface="DengXian" panose="02010600030101010101" pitchFamily="2" charset="-122"/>
                <a:cs typeface="Arial" panose="020B0604020202020204" pitchFamily="34" charset="0"/>
              </a:rPr>
              <a:t>例如，有限的研究表明，有青少年的家庭如果更頻繁地共同用餐，將有助於提高他們對水果和</a:t>
            </a:r>
            <a:r>
              <a:rPr lang="en-US" dirty="0">
                <a:effectLst/>
                <a:latin typeface="Calibri" panose="020F0502020204030204" pitchFamily="34" charset="0"/>
                <a:ea typeface="DengXian" panose="02010600030101010101" pitchFamily="2" charset="-122"/>
                <a:cs typeface="Arial" panose="020B0604020202020204" pitchFamily="34" charset="0"/>
              </a:rPr>
              <a:t>/</a:t>
            </a:r>
            <a:r>
              <a:rPr lang="zh-TW" dirty="0">
                <a:effectLst/>
                <a:latin typeface="Calibri" panose="020F0502020204030204" pitchFamily="34" charset="0"/>
                <a:ea typeface="DengXian" panose="02010600030101010101" pitchFamily="2" charset="-122"/>
                <a:cs typeface="Arial" panose="020B0604020202020204" pitchFamily="34" charset="0"/>
              </a:rPr>
              <a:t>或蔬菜以及鈣來源的攝入量。 </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r>
              <a:rPr lang="zh-TW" dirty="0">
                <a:effectLst/>
                <a:latin typeface="Calibri" panose="020F0502020204030204" pitchFamily="34" charset="0"/>
                <a:ea typeface="DengXian" panose="02010600030101010101" pitchFamily="2" charset="-122"/>
                <a:cs typeface="Arial" panose="020B0604020202020204" pitchFamily="34" charset="0"/>
              </a:rPr>
              <a:t>（來源：膳食指南諮詢委員會。</a:t>
            </a:r>
            <a:r>
              <a:rPr lang="en-US" dirty="0">
                <a:effectLst/>
                <a:latin typeface="Calibri" panose="020F0502020204030204" pitchFamily="34" charset="0"/>
                <a:ea typeface="DengXian" panose="02010600030101010101" pitchFamily="2" charset="-122"/>
                <a:cs typeface="Arial" panose="020B0604020202020204" pitchFamily="34" charset="0"/>
              </a:rPr>
              <a:t>2015 </a:t>
            </a:r>
            <a:r>
              <a:rPr lang="zh-TW" dirty="0">
                <a:effectLst/>
                <a:latin typeface="Calibri" panose="020F0502020204030204" pitchFamily="34" charset="0"/>
                <a:ea typeface="DengXian" panose="02010600030101010101" pitchFamily="2" charset="-122"/>
                <a:cs typeface="Arial" panose="020B0604020202020204" pitchFamily="34" charset="0"/>
              </a:rPr>
              <a:t>年。</a:t>
            </a:r>
            <a:r>
              <a:rPr lang="en-US" dirty="0">
                <a:effectLst/>
                <a:latin typeface="Calibri" panose="020F0502020204030204" pitchFamily="34" charset="0"/>
                <a:ea typeface="DengXian" panose="02010600030101010101" pitchFamily="2" charset="-122"/>
                <a:cs typeface="Arial" panose="020B0604020202020204" pitchFamily="34" charset="0"/>
              </a:rPr>
              <a:t>2015 </a:t>
            </a:r>
            <a:r>
              <a:rPr lang="zh-TW" dirty="0">
                <a:effectLst/>
                <a:latin typeface="Calibri" panose="020F0502020204030204" pitchFamily="34" charset="0"/>
                <a:ea typeface="DengXian" panose="02010600030101010101" pitchFamily="2" charset="-122"/>
                <a:cs typeface="Arial" panose="020B0604020202020204" pitchFamily="34" charset="0"/>
              </a:rPr>
              <a:t>年膳食指南諮詢委員會科學報告：向衛生與公眾服務部長和農業部長提交的諮詢報告。美國農業部農業研究服務處，華盛頓特區。具體瀏覽：</a:t>
            </a:r>
            <a:r>
              <a:rPr lang="en-US" u="sng" dirty="0">
                <a:effectLst/>
                <a:latin typeface="Calibri" panose="020F0502020204030204" pitchFamily="34" charset="0"/>
                <a:ea typeface="DengXian" panose="02010600030101010101" pitchFamily="2" charset="-122"/>
                <a:cs typeface="Arial" panose="020B0604020202020204" pitchFamily="34" charset="0"/>
              </a:rPr>
              <a:t>https://ods.od.nih.gov/about/2015_dgac_report.aspx</a:t>
            </a:r>
            <a:r>
              <a:rPr lang="zh-TW" u="sng" dirty="0">
                <a:effectLst/>
                <a:latin typeface="Calibri" panose="020F0502020204030204" pitchFamily="34" charset="0"/>
                <a:ea typeface="DengXian" panose="02010600030101010101" pitchFamily="2" charset="-122"/>
                <a:cs typeface="Arial" panose="020B0604020202020204" pitchFamily="34" charset="0"/>
              </a:rPr>
              <a:t>。</a:t>
            </a:r>
            <a:r>
              <a:rPr lang="zh-CN" u="sng" dirty="0">
                <a:effectLst/>
                <a:latin typeface="Calibri" panose="020F0502020204030204" pitchFamily="34" charset="0"/>
                <a:ea typeface="DengXian" panose="02010600030101010101" pitchFamily="2" charset="-122"/>
                <a:cs typeface="Arial" panose="020B060402020202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食物與我們息息相關的另一種方式是在生命的每個階段</a:t>
            </a:r>
            <a:r>
              <a:rPr lang="zh-CN" sz="1400" dirty="0">
                <a:effectLst/>
                <a:latin typeface="Calibri" panose="020F0502020204030204" pitchFamily="34" charset="0"/>
                <a:ea typeface="DengXian" panose="02010600030101010101" pitchFamily="2" charset="-122"/>
                <a:cs typeface="Arial" panose="020B0604020202020204" pitchFamily="34" charset="0"/>
              </a:rPr>
              <a:t>，</a:t>
            </a:r>
            <a:r>
              <a:rPr lang="zh-TW" sz="1400" dirty="0">
                <a:effectLst/>
                <a:latin typeface="Calibri" panose="020F0502020204030204" pitchFamily="34" charset="0"/>
                <a:ea typeface="DengXian" panose="02010600030101010101" pitchFamily="2" charset="-122"/>
                <a:cs typeface="Arial" panose="020B0604020202020204" pitchFamily="34" charset="0"/>
              </a:rPr>
              <a:t>食物提供我們從出生到老年所需的營養。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p>
          <a:p>
            <a:r>
              <a:rPr lang="zh-CN" altLang="en-US" sz="1400" dirty="0">
                <a:latin typeface="Calibri" panose="020F0502020204030204" pitchFamily="34" charset="0"/>
                <a:ea typeface="DengXian" panose="02010600030101010101" pitchFamily="2" charset="-122"/>
                <a:cs typeface="Arial" panose="020B0604020202020204" pitchFamily="34" charset="0"/>
              </a:rPr>
              <a:t>例如，</a:t>
            </a:r>
            <a:r>
              <a:rPr lang="zh-TW" altLang="en-US" sz="1400" dirty="0">
                <a:latin typeface="Calibri" panose="020F0502020204030204" pitchFamily="34" charset="0"/>
                <a:ea typeface="DengXian" panose="02010600030101010101" pitchFamily="2" charset="-122"/>
                <a:cs typeface="Arial" panose="020B0604020202020204" pitchFamily="34" charset="0"/>
              </a:rPr>
              <a:t>從小就攝入足夠的鈣有助於降低隨著年齡的增長而患骨質疏鬆症或骨骼脆弱的風險。</a:t>
            </a:r>
            <a:endParaRPr lang="en-US" sz="1400" dirty="0">
              <a:latin typeface="Calibri" panose="020F0502020204030204" pitchFamily="34" charset="0"/>
              <a:ea typeface="DengXian" panose="02010600030101010101" pitchFamily="2" charset="-122"/>
              <a:cs typeface="Arial" panose="020B0604020202020204" pitchFamily="34" charset="0"/>
            </a:endParaRPr>
          </a:p>
          <a:p>
            <a:endParaRPr lang="en-US" sz="1400" dirty="0"/>
          </a:p>
          <a:p>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透過瞭解營養需求如何隨年齡變化，您可以繼續在生命的各個階段建立關聯。</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請務必諮詢可靠的來源，例如</a:t>
            </a:r>
            <a:r>
              <a:rPr lang="en-US" sz="1400" dirty="0">
                <a:effectLst/>
                <a:latin typeface="Calibri" panose="020F0502020204030204" pitchFamily="34" charset="0"/>
                <a:ea typeface="DengXian" panose="02010600030101010101" pitchFamily="2" charset="-122"/>
                <a:cs typeface="Arial" panose="020B0604020202020204" pitchFamily="34" charset="0"/>
              </a:rPr>
              <a:t> RDN </a:t>
            </a:r>
            <a:r>
              <a:rPr lang="zh-TW" sz="1400" dirty="0">
                <a:effectLst/>
                <a:latin typeface="Calibri" panose="020F0502020204030204" pitchFamily="34" charset="0"/>
                <a:ea typeface="DengXian" panose="02010600030101010101" pitchFamily="2" charset="-122"/>
                <a:cs typeface="Arial" panose="020B0604020202020204" pitchFamily="34" charset="0"/>
              </a:rPr>
              <a:t>和</a:t>
            </a:r>
            <a:r>
              <a:rPr lang="en-US" sz="1400" dirty="0">
                <a:effectLst/>
                <a:latin typeface="Calibri" panose="020F0502020204030204" pitchFamily="34" charset="0"/>
                <a:ea typeface="DengXian" panose="02010600030101010101" pitchFamily="2" charset="-122"/>
                <a:cs typeface="Arial" panose="020B0604020202020204" pitchFamily="34" charset="0"/>
              </a:rPr>
              <a:t> NDTR</a:t>
            </a:r>
            <a:r>
              <a:rPr lang="zh-TW" sz="1400" dirty="0">
                <a:effectLst/>
                <a:latin typeface="Calibri" panose="020F0502020204030204" pitchFamily="34" charset="0"/>
                <a:ea typeface="DengXian" panose="02010600030101010101" pitchFamily="2" charset="-122"/>
                <a:cs typeface="Arial" panose="020B0604020202020204" pitchFamily="34" charset="0"/>
              </a:rPr>
              <a:t>。</a:t>
            </a:r>
            <a:r>
              <a:rPr lang="en-US" sz="1400" dirty="0">
                <a:effectLst/>
                <a:latin typeface="Calibri" panose="020F0502020204030204" pitchFamily="34" charset="0"/>
                <a:ea typeface="DengXian" panose="02010600030101010101" pitchFamily="2" charset="-122"/>
                <a:cs typeface="Arial" panose="020B0604020202020204" pitchFamily="34" charset="0"/>
              </a:rPr>
              <a:t>Eatright.org </a:t>
            </a:r>
            <a:r>
              <a:rPr lang="zh-TW" sz="1400" dirty="0">
                <a:effectLst/>
                <a:latin typeface="Calibri" panose="020F0502020204030204" pitchFamily="34" charset="0"/>
                <a:ea typeface="DengXian" panose="02010600030101010101" pitchFamily="2" charset="-122"/>
                <a:cs typeface="Arial" panose="020B0604020202020204" pitchFamily="34" charset="0"/>
              </a:rPr>
              <a:t>和</a:t>
            </a:r>
            <a:r>
              <a:rPr lang="en-US" sz="1400" dirty="0">
                <a:effectLst/>
                <a:latin typeface="Calibri" panose="020F0502020204030204" pitchFamily="34" charset="0"/>
                <a:ea typeface="DengXian" panose="02010600030101010101" pitchFamily="2" charset="-122"/>
                <a:cs typeface="Arial" panose="020B0604020202020204" pitchFamily="34" charset="0"/>
              </a:rPr>
              <a:t> MyPlate.gov </a:t>
            </a:r>
            <a:r>
              <a:rPr lang="zh-TW" sz="1400" dirty="0">
                <a:effectLst/>
                <a:latin typeface="Calibri" panose="020F0502020204030204" pitchFamily="34" charset="0"/>
                <a:ea typeface="DengXian" panose="02010600030101010101" pitchFamily="2" charset="-122"/>
                <a:cs typeface="Arial" panose="020B0604020202020204" pitchFamily="34" charset="0"/>
              </a:rPr>
              <a:t>也是不錯的線上資源。</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包括所有食物類別的健康食品並注重平衡和永續的飲食習慣將有助於在生命週期中建立這種關聯。</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有些改變可能相當困難，所以一次只改變一兩個飲食習慣會更容易。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例如，如果目標是吃更多水果。在早餐中加入漿果，每週吃幾次蘋果作為零食，可能比開始時每天增加攝入量更容易。</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r>
              <a:rPr lang="zh-TW" sz="1400" dirty="0">
                <a:effectLst/>
                <a:latin typeface="Calibri" panose="020F0502020204030204" pitchFamily="34" charset="0"/>
                <a:ea typeface="DengXian" panose="02010600030101010101" pitchFamily="2" charset="-122"/>
                <a:cs typeface="Arial" panose="020B0604020202020204" pitchFamily="34" charset="0"/>
              </a:rPr>
              <a:t>與</a:t>
            </a:r>
            <a:r>
              <a:rPr lang="en-US" sz="1400" dirty="0">
                <a:effectLst/>
                <a:latin typeface="Calibri" panose="020F0502020204030204" pitchFamily="34" charset="0"/>
                <a:ea typeface="DengXian" panose="02010600030101010101" pitchFamily="2" charset="-122"/>
                <a:cs typeface="Arial" panose="020B0604020202020204" pitchFamily="34" charset="0"/>
              </a:rPr>
              <a:t> RDN</a:t>
            </a:r>
            <a:r>
              <a:rPr lang="zh-TW" sz="1400" dirty="0">
                <a:effectLst/>
                <a:latin typeface="Calibri" panose="020F0502020204030204" pitchFamily="34" charset="0"/>
                <a:ea typeface="DengXian" panose="02010600030101010101" pitchFamily="2" charset="-122"/>
                <a:cs typeface="Arial" panose="020B0604020202020204" pitchFamily="34" charset="0"/>
              </a:rPr>
              <a:t>合作還可以幫助你設定切實的目標。</a:t>
            </a:r>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CN" sz="1800" dirty="0">
                <a:effectLst/>
                <a:latin typeface="Calibri" panose="020F0502020204030204" pitchFamily="34" charset="0"/>
                <a:ea typeface="DengXian" panose="02010600030101010101" pitchFamily="2" charset="-122"/>
                <a:cs typeface="Arial" panose="020B0604020202020204" pitchFamily="34" charset="0"/>
              </a:rPr>
              <a:t>總之，</a:t>
            </a:r>
            <a:r>
              <a:rPr lang="en-US" sz="1800" dirty="0">
                <a:effectLst/>
                <a:latin typeface="Calibri" panose="020F0502020204030204" pitchFamily="34" charset="0"/>
                <a:ea typeface="DengXian" panose="02010600030101010101" pitchFamily="2" charset="-122"/>
                <a:cs typeface="Arial" panose="020B0604020202020204" pitchFamily="34" charset="0"/>
              </a:rPr>
              <a:t>National Nutrition Month® </a:t>
            </a:r>
            <a:r>
              <a:rPr lang="zh-CN" sz="1800" dirty="0">
                <a:effectLst/>
                <a:latin typeface="Calibri" panose="020F0502020204030204" pitchFamily="34" charset="0"/>
                <a:ea typeface="DengXian" panose="02010600030101010101" pitchFamily="2" charset="-122"/>
                <a:cs typeface="Arial" panose="020B0604020202020204" pitchFamily="34" charset="0"/>
              </a:rPr>
              <a:t>是瞭解更多關於</a:t>
            </a:r>
            <a:r>
              <a:rPr lang="zh-CN" sz="1800" i="1" dirty="0">
                <a:effectLst/>
                <a:latin typeface="Calibri" panose="020F0502020204030204" pitchFamily="34" charset="0"/>
                <a:ea typeface="DengXian" panose="02010600030101010101" pitchFamily="2" charset="-122"/>
                <a:cs typeface="Arial" panose="020B0604020202020204" pitchFamily="34" charset="0"/>
              </a:rPr>
              <a:t>食物與我們息息相關</a:t>
            </a:r>
            <a:r>
              <a:rPr lang="zh-CN" sz="1800" dirty="0">
                <a:effectLst/>
                <a:latin typeface="Calibri" panose="020F0502020204030204" pitchFamily="34" charset="0"/>
                <a:ea typeface="DengXian" panose="02010600030101010101" pitchFamily="2" charset="-122"/>
                <a:cs typeface="Arial" panose="020B0604020202020204" pitchFamily="34" charset="0"/>
              </a:rPr>
              <a:t>的方式以及健康飲食模式的好處的理想時機。</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altLang="zh-CN" sz="1800" dirty="0">
              <a:effectLst/>
              <a:latin typeface="Calibri" panose="020F0502020204030204" pitchFamily="34" charset="0"/>
              <a:ea typeface="DengXian" panose="02010600030101010101" pitchFamily="2" charset="-122"/>
              <a:cs typeface="Arial" panose="020B0604020202020204" pitchFamily="34" charset="0"/>
            </a:endParaRPr>
          </a:p>
          <a:p>
            <a:r>
              <a:rPr lang="zh-CN" sz="1800" dirty="0">
                <a:effectLst/>
                <a:latin typeface="Calibri" panose="020F0502020204030204" pitchFamily="34" charset="0"/>
                <a:ea typeface="DengXian" panose="02010600030101010101" pitchFamily="2" charset="-122"/>
                <a:cs typeface="Arial" panose="020B0604020202020204" pitchFamily="34" charset="0"/>
              </a:rPr>
              <a:t>愉快地慶祝吧！</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800" dirty="0">
                <a:effectLst/>
                <a:ea typeface="MS Mincho" panose="02020609040205080304" pitchFamily="49" charset="-128"/>
                <a:cs typeface="MS Mincho" panose="02020609040205080304" pitchFamily="49" charset="-128"/>
              </a:rPr>
              <a:t>還有什麼問題嗎？</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800">
                <a:effectLst/>
                <a:ea typeface="MS Mincho" panose="02020609040205080304" pitchFamily="49" charset="-128"/>
                <a:cs typeface="MS Mincho" panose="02020609040205080304" pitchFamily="49" charset="-128"/>
              </a:rPr>
              <a:t>謝謝！</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sz="1800" dirty="0">
                <a:effectLst/>
                <a:latin typeface="Calibri" panose="020F0502020204030204" pitchFamily="34" charset="0"/>
                <a:ea typeface="MS Mincho" panose="02020609040205080304" pitchFamily="49" charset="-128"/>
                <a:cs typeface="Arial" panose="020B0604020202020204" pitchFamily="34" charset="0"/>
              </a:rPr>
              <a:t>每年</a:t>
            </a:r>
            <a:r>
              <a:rPr lang="en-US" sz="1800" dirty="0">
                <a:effectLst/>
                <a:latin typeface="DengXian" panose="02010600030101010101" pitchFamily="2" charset="-122"/>
                <a:ea typeface="MS Mincho" panose="02020609040205080304" pitchFamily="49" charset="-128"/>
                <a:cs typeface="Arial" panose="020B0604020202020204" pitchFamily="34" charset="0"/>
              </a:rPr>
              <a:t>3</a:t>
            </a:r>
            <a:r>
              <a:rPr lang="zh-TW" sz="1800" dirty="0">
                <a:effectLst/>
                <a:latin typeface="Calibri" panose="020F0502020204030204" pitchFamily="34" charset="0"/>
                <a:ea typeface="MS Mincho" panose="02020609040205080304" pitchFamily="49" charset="-128"/>
                <a:cs typeface="Arial" panose="020B0604020202020204" pitchFamily="34" charset="0"/>
              </a:rPr>
              <a:t>月，我們都會慶祝</a:t>
            </a:r>
            <a:r>
              <a:rPr lang="en-US" sz="1800" dirty="0">
                <a:effectLst/>
                <a:latin typeface="DengXian" panose="02010600030101010101" pitchFamily="2" charset="-122"/>
                <a:ea typeface="MS Mincho" panose="02020609040205080304" pitchFamily="49" charset="-128"/>
                <a:cs typeface="Arial" panose="020B0604020202020204" pitchFamily="34" charset="0"/>
              </a:rPr>
              <a:t> “</a:t>
            </a:r>
            <a:r>
              <a:rPr lang="zh-TW" sz="1800" dirty="0">
                <a:effectLst/>
                <a:latin typeface="Calibri" panose="020F0502020204030204" pitchFamily="34" charset="0"/>
                <a:ea typeface="MS Mincho" panose="02020609040205080304" pitchFamily="49" charset="-128"/>
                <a:cs typeface="Arial" panose="020B0604020202020204" pitchFamily="34" charset="0"/>
              </a:rPr>
              <a:t>全國營養月</a:t>
            </a:r>
            <a:r>
              <a:rPr lang="en-US" sz="1800" dirty="0">
                <a:effectLst/>
                <a:latin typeface="DengXian" panose="02010600030101010101" pitchFamily="2" charset="-122"/>
                <a:ea typeface="MS Mincho" panose="02020609040205080304" pitchFamily="49" charset="-128"/>
                <a:cs typeface="Arial" panose="020B0604020202020204" pitchFamily="34" charset="0"/>
              </a:rPr>
              <a:t>®”</a:t>
            </a:r>
            <a:r>
              <a:rPr lang="zh-TW" sz="1800" dirty="0">
                <a:effectLst/>
                <a:latin typeface="Calibri" panose="020F0502020204030204" pitchFamily="34" charset="0"/>
                <a:ea typeface="MS Mincho" panose="02020609040205080304" pitchFamily="49" charset="-128"/>
                <a:cs typeface="Arial" panose="020B0604020202020204" pitchFamily="34" charset="0"/>
              </a:rPr>
              <a:t>，這是一項由學會主辦的年度營養教育和宣傳活動。這活動邀請大家學習如何做出明智的食物選擇，並養成良好的飲食和體育活動習慣。</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sz="1800" dirty="0">
              <a:ea typeface="MS Mincho" panose="02020609040205080304" pitchFamily="49" charset="-128"/>
              <a:cs typeface="Arial" panose="020B0604020202020204" pitchFamily="34" charset="0"/>
            </a:endParaRPr>
          </a:p>
          <a:p>
            <a:r>
              <a:rPr lang="zh-TW" sz="1800" dirty="0">
                <a:effectLst/>
                <a:latin typeface="DengXian" panose="02010600030101010101" pitchFamily="2" charset="-122"/>
                <a:ea typeface="MS Mincho" panose="02020609040205080304" pitchFamily="49" charset="-128"/>
                <a:cs typeface="Arial" panose="020B0604020202020204" pitchFamily="34" charset="0"/>
              </a:rPr>
              <a:t>全國營養月</a:t>
            </a:r>
            <a:r>
              <a:rPr lang="en-US" sz="1800" dirty="0">
                <a:effectLst/>
                <a:latin typeface="DengXian" panose="02010600030101010101" pitchFamily="2" charset="-122"/>
                <a:ea typeface="MS Mincho" panose="02020609040205080304" pitchFamily="49" charset="-128"/>
                <a:cs typeface="Arial" panose="020B0604020202020204" pitchFamily="34" charset="0"/>
              </a:rPr>
              <a:t>®</a:t>
            </a:r>
            <a:r>
              <a:rPr lang="zh-TW" sz="1800" dirty="0">
                <a:effectLst/>
                <a:latin typeface="DengXian" panose="02010600030101010101" pitchFamily="2" charset="-122"/>
                <a:ea typeface="MS Mincho" panose="02020609040205080304" pitchFamily="49" charset="-128"/>
                <a:cs typeface="Arial" panose="020B0604020202020204" pitchFamily="34" charset="0"/>
              </a:rPr>
              <a:t>始於</a:t>
            </a:r>
            <a:r>
              <a:rPr lang="en-US" sz="1800" dirty="0">
                <a:effectLst/>
                <a:latin typeface="DengXian" panose="02010600030101010101" pitchFamily="2" charset="-122"/>
                <a:ea typeface="MS Mincho" panose="02020609040205080304" pitchFamily="49" charset="-128"/>
                <a:cs typeface="Arial" panose="020B0604020202020204" pitchFamily="34" charset="0"/>
              </a:rPr>
              <a:t>1973</a:t>
            </a:r>
            <a:r>
              <a:rPr lang="zh-TW" sz="1800" dirty="0">
                <a:effectLst/>
                <a:latin typeface="DengXian" panose="02010600030101010101" pitchFamily="2" charset="-122"/>
                <a:ea typeface="MS Mincho" panose="02020609040205080304" pitchFamily="49" charset="-128"/>
                <a:cs typeface="Arial" panose="020B0604020202020204" pitchFamily="34" charset="0"/>
              </a:rPr>
              <a:t>年，當時是全國營養週，並於</a:t>
            </a:r>
            <a:r>
              <a:rPr lang="en-US" sz="1800" dirty="0">
                <a:effectLst/>
                <a:latin typeface="DengXian" panose="02010600030101010101" pitchFamily="2" charset="-122"/>
                <a:ea typeface="MS Mincho" panose="02020609040205080304" pitchFamily="49" charset="-128"/>
                <a:cs typeface="Arial" panose="020B0604020202020204" pitchFamily="34" charset="0"/>
              </a:rPr>
              <a:t> 1980 </a:t>
            </a:r>
            <a:r>
              <a:rPr lang="zh-TW" sz="1800" dirty="0">
                <a:effectLst/>
                <a:latin typeface="DengXian" panose="02010600030101010101" pitchFamily="2" charset="-122"/>
                <a:ea typeface="MS Mincho" panose="02020609040205080304" pitchFamily="49" charset="-128"/>
                <a:cs typeface="Arial" panose="020B0604020202020204" pitchFamily="34" charset="0"/>
              </a:rPr>
              <a:t>年成為為期一個月的紀念活動，以回應人們對營養的日益關注。</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sz="1800" dirty="0">
              <a:ea typeface="MS Mincho" panose="02020609040205080304" pitchFamily="49" charset="-128"/>
              <a:cs typeface="Arial" panose="020B0604020202020204" pitchFamily="34" charset="0"/>
            </a:endParaRPr>
          </a:p>
          <a:p>
            <a:r>
              <a:rPr lang="en-US" sz="1800" dirty="0">
                <a:effectLst/>
                <a:latin typeface="Calibri" panose="020F0502020204030204" pitchFamily="34" charset="0"/>
                <a:ea typeface="DengXian" panose="02010600030101010101" pitchFamily="2" charset="-122"/>
                <a:cs typeface="Arial" panose="020B0604020202020204" pitchFamily="34" charset="0"/>
              </a:rPr>
              <a:t>2025 </a:t>
            </a:r>
            <a:r>
              <a:rPr lang="zh-CN" sz="1800" dirty="0">
                <a:effectLst/>
                <a:latin typeface="Calibri" panose="020F0502020204030204" pitchFamily="34" charset="0"/>
                <a:ea typeface="DengXian" panose="02010600030101010101" pitchFamily="2" charset="-122"/>
                <a:cs typeface="Arial" panose="020B0604020202020204" pitchFamily="34" charset="0"/>
              </a:rPr>
              <a:t>年</a:t>
            </a:r>
            <a:r>
              <a:rPr lang="en-US" sz="1800" dirty="0">
                <a:effectLst/>
                <a:latin typeface="Calibri" panose="020F0502020204030204" pitchFamily="34" charset="0"/>
                <a:ea typeface="DengXian" panose="02010600030101010101" pitchFamily="2" charset="-122"/>
                <a:cs typeface="Arial" panose="020B0604020202020204" pitchFamily="34" charset="0"/>
              </a:rPr>
              <a:t> National Nutrition Month® </a:t>
            </a:r>
            <a:r>
              <a:rPr lang="zh-CN" sz="1800" dirty="0">
                <a:effectLst/>
                <a:latin typeface="Calibri" panose="020F0502020204030204" pitchFamily="34" charset="0"/>
                <a:ea typeface="DengXian" panose="02010600030101010101" pitchFamily="2" charset="-122"/>
                <a:cs typeface="Arial" panose="020B0604020202020204" pitchFamily="34" charset="0"/>
              </a:rPr>
              <a:t>的主題是</a:t>
            </a:r>
            <a:r>
              <a:rPr lang="zh-CN" sz="1800" b="1" i="1" dirty="0">
                <a:effectLst/>
                <a:latin typeface="Calibri" panose="020F0502020204030204" pitchFamily="34" charset="0"/>
                <a:ea typeface="DengXian" panose="02010600030101010101" pitchFamily="2" charset="-122"/>
                <a:cs typeface="Arial" panose="020B0604020202020204" pitchFamily="34" charset="0"/>
              </a:rPr>
              <a:t>食物與我們息息相關</a:t>
            </a:r>
            <a:r>
              <a:rPr lang="zh-CN" sz="1800" dirty="0">
                <a:effectLst/>
                <a:latin typeface="Calibri" panose="020F0502020204030204" pitchFamily="34" charset="0"/>
                <a:ea typeface="DengXian" panose="02010600030101010101" pitchFamily="2" charset="-122"/>
                <a:cs typeface="Arial" panose="020B0604020202020204" pitchFamily="34" charset="0"/>
              </a:rPr>
              <a:t>，強調人生各個階段健康、獲得、傳統和食品之間的關聯。</a:t>
            </a:r>
            <a:endParaRPr lang="en-US" sz="1800" dirty="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800" dirty="0">
                <a:effectLst/>
                <a:latin typeface="Calibri" panose="020F0502020204030204" pitchFamily="34" charset="0"/>
                <a:ea typeface="MS Mincho" panose="02020609040205080304" pitchFamily="49" charset="-128"/>
                <a:cs typeface="Arial" panose="020B0604020202020204" pitchFamily="34" charset="0"/>
              </a:rPr>
              <a:t>在今天的演講結束時，你將能</a:t>
            </a:r>
            <a:r>
              <a:rPr lang="zh-TW" sz="1800" dirty="0">
                <a:effectLst/>
                <a:latin typeface="Calibri" panose="020F0502020204030204" pitchFamily="34" charset="0"/>
                <a:ea typeface="PMingLiU" panose="02020500000000000000" pitchFamily="18" charset="-120"/>
                <a:cs typeface="Arial" panose="020B0604020202020204" pitchFamily="34" charset="0"/>
              </a:rPr>
              <a:t>夠：</a:t>
            </a:r>
            <a:endParaRPr lang="en-US" altLang="zh-TW" sz="1800" dirty="0">
              <a:effectLst/>
              <a:latin typeface="Calibri" panose="020F0502020204030204" pitchFamily="34" charset="0"/>
              <a:ea typeface="PMingLiU" panose="02020500000000000000" pitchFamily="18" charset="-120"/>
              <a:cs typeface="Arial" panose="020B0604020202020204" pitchFamily="34" charset="0"/>
            </a:endParaRPr>
          </a:p>
          <a:p>
            <a:endParaRPr lang="en-US" sz="1800" dirty="0">
              <a:latin typeface="Calibri" panose="020F0502020204030204" pitchFamily="34" charset="0"/>
              <a:ea typeface="PMingLiU" panose="02020500000000000000" pitchFamily="18" charset="-120"/>
              <a:cs typeface="Arial" panose="020B0604020202020204" pitchFamily="34" charset="0"/>
            </a:endParaRPr>
          </a:p>
          <a:p>
            <a:pPr marL="285750" marR="0" lvl="0" indent="-285750">
              <a:lnSpc>
                <a:spcPct val="150000"/>
              </a:lnSpc>
              <a:buFont typeface="Arial" panose="020B0604020202020204" pitchFamily="34" charset="0"/>
              <a:buChar char="•"/>
              <a:tabLst>
                <a:tab pos="457200" algn="l"/>
              </a:tabLst>
            </a:pPr>
            <a:r>
              <a:rPr lang="zh-TW" sz="1800" dirty="0">
                <a:effectLst/>
                <a:latin typeface="Calibri" panose="020F0502020204030204" pitchFamily="34" charset="0"/>
                <a:ea typeface="DengXian" panose="02010600030101010101" pitchFamily="2" charset="-122"/>
                <a:cs typeface="Times New Roman" panose="02020603050405020304" pitchFamily="18" charset="0"/>
              </a:rPr>
              <a:t>確定食物與我們息息相關至少有兩種方式。</a:t>
            </a:r>
            <a:endParaRPr lang="en-US" altLang="zh-TW" sz="1800" dirty="0">
              <a:latin typeface="Calibri" panose="020F0502020204030204" pitchFamily="34" charset="0"/>
              <a:ea typeface="DengXian" panose="02010600030101010101" pitchFamily="2" charset="-122"/>
              <a:cs typeface="Times New Roman" panose="02020603050405020304" pitchFamily="18" charset="0"/>
            </a:endParaRPr>
          </a:p>
          <a:p>
            <a:pPr marL="285750" marR="0" lvl="0" indent="-285750">
              <a:lnSpc>
                <a:spcPct val="150000"/>
              </a:lnSpc>
              <a:buFont typeface="Arial" panose="020B0604020202020204" pitchFamily="34" charset="0"/>
              <a:buChar char="•"/>
              <a:tabLst>
                <a:tab pos="457200" algn="l"/>
              </a:tabLst>
            </a:pPr>
            <a:r>
              <a:rPr lang="zh-TW" sz="1800" dirty="0">
                <a:effectLst/>
                <a:latin typeface="Calibri" panose="020F0502020204030204" pitchFamily="34" charset="0"/>
                <a:ea typeface="DengXian" panose="02010600030101010101" pitchFamily="2" charset="-122"/>
                <a:cs typeface="Times New Roman" panose="02020603050405020304" pitchFamily="18" charset="0"/>
              </a:rPr>
              <a:t>解釋哪些食物構成了健康的飲食模式。</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indent="-285750">
              <a:lnSpc>
                <a:spcPct val="150000"/>
              </a:lnSpc>
              <a:buFont typeface="Arial" panose="020B0604020202020204" pitchFamily="34" charset="0"/>
              <a:buChar char="•"/>
            </a:pPr>
            <a:r>
              <a:rPr lang="zh-TW" sz="1800" dirty="0">
                <a:effectLst/>
                <a:latin typeface="DengXian" panose="02010600030101010101" pitchFamily="2" charset="-122"/>
                <a:ea typeface="DengXian" panose="02010600030101010101" pitchFamily="2" charset="-122"/>
                <a:cs typeface="MS Gothic" panose="020B0609070205080204" pitchFamily="49" charset="-128"/>
              </a:rPr>
              <a:t>描述探索食物與文化之間關聯的方法</a:t>
            </a:r>
            <a:r>
              <a:rPr lang="zh-TW" sz="1800" dirty="0">
                <a:effectLst/>
                <a:latin typeface="DengXian" panose="02010600030101010101" pitchFamily="2" charset="-122"/>
                <a:ea typeface="DengXian" panose="02010600030101010101" pitchFamily="2" charset="-122"/>
              </a:rPr>
              <a:t>。</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pPr marL="0" marR="0"/>
            <a:r>
              <a:rPr lang="zh-TW" dirty="0">
                <a:effectLst/>
                <a:latin typeface="Calibri" panose="020F0502020204030204" pitchFamily="34" charset="0"/>
                <a:ea typeface="DengXian" panose="02010600030101010101" pitchFamily="2" charset="-122"/>
                <a:cs typeface="Arial" panose="020B0604020202020204" pitchFamily="34" charset="0"/>
              </a:rPr>
              <a:t>正如我們將在本次演講中討論的那樣，食物在一生中與我們息息相關。</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dirty="0">
                <a:effectLst/>
                <a:latin typeface="Calibri" panose="020F0502020204030204" pitchFamily="34" charset="0"/>
                <a:ea typeface="DengXian" panose="02010600030101010101" pitchFamily="2" charset="-122"/>
                <a:cs typeface="Arial" panose="020B0604020202020204" pitchFamily="34" charset="0"/>
              </a:rPr>
              <a:t>首先，與食物建立關聯的幾種方法包括：</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Arial" panose="020B0604020202020204" pitchFamily="34" charset="0"/>
              <a:buChar char="•"/>
              <a:tabLst>
                <a:tab pos="457200" algn="l"/>
              </a:tabLst>
            </a:pPr>
            <a:r>
              <a:rPr lang="zh-TW" dirty="0">
                <a:effectLst/>
                <a:latin typeface="Calibri" panose="020F0502020204030204" pitchFamily="34" charset="0"/>
                <a:ea typeface="DengXian" panose="02010600030101010101" pitchFamily="2" charset="-122"/>
                <a:cs typeface="Times New Roman" panose="02020603050405020304" pitchFamily="18" charset="0"/>
              </a:rPr>
              <a:t>學習烹飪、食物準備和膳食計劃技能。</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CN" dirty="0">
                <a:effectLst/>
                <a:latin typeface="Calibri" panose="020F0502020204030204" pitchFamily="34" charset="0"/>
                <a:ea typeface="DengXian" panose="02010600030101010101" pitchFamily="2" charset="-122"/>
                <a:cs typeface="Times New Roman" panose="02020603050405020304" pitchFamily="18" charset="0"/>
              </a:rPr>
              <a:t>探索食物來自哪裡。</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dirty="0">
                <a:effectLst/>
                <a:latin typeface="Calibri" panose="020F0502020204030204" pitchFamily="34" charset="0"/>
                <a:ea typeface="DengXian" panose="02010600030101010101" pitchFamily="2" charset="-122"/>
                <a:cs typeface="Times New Roman" panose="02020603050405020304" pitchFamily="18" charset="0"/>
              </a:rPr>
              <a:t>瞭解</a:t>
            </a:r>
            <a:r>
              <a:rPr lang="en-US" dirty="0">
                <a:effectLst/>
                <a:latin typeface="Calibri" panose="020F0502020204030204" pitchFamily="34" charset="0"/>
                <a:ea typeface="DengXian" panose="02010600030101010101" pitchFamily="2" charset="-122"/>
                <a:cs typeface="Times New Roman" panose="02020603050405020304" pitchFamily="18" charset="0"/>
              </a:rPr>
              <a:t> SNAP</a:t>
            </a:r>
            <a:r>
              <a:rPr lang="zh-TW" dirty="0">
                <a:effectLst/>
                <a:latin typeface="Calibri" panose="020F0502020204030204" pitchFamily="34" charset="0"/>
                <a:ea typeface="DengXian" panose="02010600030101010101" pitchFamily="2" charset="-122"/>
                <a:cs typeface="Times New Roman" panose="02020603050405020304" pitchFamily="18" charset="0"/>
              </a:rPr>
              <a:t>、</a:t>
            </a:r>
            <a:r>
              <a:rPr lang="en-US" dirty="0">
                <a:effectLst/>
                <a:latin typeface="Calibri" panose="020F0502020204030204" pitchFamily="34" charset="0"/>
                <a:ea typeface="DengXian" panose="02010600030101010101" pitchFamily="2" charset="-122"/>
                <a:cs typeface="Times New Roman" panose="02020603050405020304" pitchFamily="18" charset="0"/>
              </a:rPr>
              <a:t>WIC </a:t>
            </a:r>
            <a:r>
              <a:rPr lang="zh-TW" dirty="0">
                <a:effectLst/>
                <a:latin typeface="Calibri" panose="020F0502020204030204" pitchFamily="34" charset="0"/>
                <a:ea typeface="DengXian" panose="02010600030101010101" pitchFamily="2" charset="-122"/>
                <a:cs typeface="Times New Roman" panose="02020603050405020304" pitchFamily="18" charset="0"/>
              </a:rPr>
              <a:t>和當地食品銀行等社區資源。</a:t>
            </a:r>
            <a:endParaRPr lang="en-US" dirty="0">
              <a:effectLst/>
              <a:latin typeface="Calibri" panose="020F0502020204030204" pitchFamily="34" charset="0"/>
              <a:ea typeface="DengXian" panose="02010600030101010101" pitchFamily="2" charset="-122"/>
              <a:cs typeface="Times New Roman" panose="02020603050405020304" pitchFamily="18" charset="0"/>
            </a:endParaRPr>
          </a:p>
          <a:p>
            <a:pPr marL="0" marR="0"/>
            <a:r>
              <a:rPr lang="en-US" i="1" dirty="0">
                <a:effectLst/>
                <a:latin typeface="Calibri" panose="020F0502020204030204" pitchFamily="34" charset="0"/>
                <a:ea typeface="DengXian" panose="02010600030101010101" pitchFamily="2" charset="-122"/>
                <a:cs typeface="Arial" panose="020B0604020202020204" pitchFamily="34" charset="0"/>
              </a:rPr>
              <a:t> </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TW" i="1" dirty="0">
                <a:effectLst/>
                <a:latin typeface="Calibri" panose="020F0502020204030204" pitchFamily="34" charset="0"/>
                <a:ea typeface="DengXian" panose="02010600030101010101" pitchFamily="2" charset="-122"/>
                <a:cs typeface="Arial" panose="020B0604020202020204" pitchFamily="34" charset="0"/>
              </a:rPr>
              <a:t>有人能想到其他與食物建立關聯的方式嗎？</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r>
              <a:rPr lang="zh-TW" dirty="0">
                <a:effectLst/>
                <a:latin typeface="Calibri" panose="020F0502020204030204" pitchFamily="34" charset="0"/>
                <a:ea typeface="DengXian" panose="02010600030101010101" pitchFamily="2" charset="-122"/>
                <a:cs typeface="Arial" panose="020B0604020202020204" pitchFamily="34" charset="0"/>
              </a:rPr>
              <a:t>在家準備食物可以讓您控制配料、數量以及食物的製作方式。透過學習烹飪、</a:t>
            </a:r>
            <a:endParaRPr lang="en-US" altLang="zh-TW" dirty="0">
              <a:effectLst/>
              <a:latin typeface="Calibri" panose="020F0502020204030204" pitchFamily="34" charset="0"/>
              <a:ea typeface="DengXian" panose="02010600030101010101" pitchFamily="2" charset="-122"/>
              <a:cs typeface="Arial" panose="020B0604020202020204" pitchFamily="34" charset="0"/>
            </a:endParaRPr>
          </a:p>
          <a:p>
            <a:endParaRPr lang="en-US" dirty="0">
              <a:latin typeface="Calibri" panose="020F0502020204030204" pitchFamily="34" charset="0"/>
              <a:ea typeface="DengXian" panose="02010600030101010101" pitchFamily="2" charset="-122"/>
              <a:cs typeface="Arial" panose="020B0604020202020204" pitchFamily="34" charset="0"/>
            </a:endParaRPr>
          </a:p>
          <a:p>
            <a:pPr marL="0" marR="0"/>
            <a:r>
              <a:rPr lang="zh-TW" dirty="0">
                <a:effectLst/>
                <a:latin typeface="Calibri" panose="020F0502020204030204" pitchFamily="34" charset="0"/>
                <a:ea typeface="DengXian" panose="02010600030101010101" pitchFamily="2" charset="-122"/>
                <a:cs typeface="Arial" panose="020B0604020202020204" pitchFamily="34" charset="0"/>
              </a:rPr>
              <a:t>食物準備和膳食計劃技能，您可以找到替代成本較低的食材的方法，在某些情況下使用較少的分量，並透過添加更多的水果和蔬菜來增加許多菜餚的營養。</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dirty="0">
                <a:effectLst/>
                <a:latin typeface="Calibri" panose="020F0502020204030204" pitchFamily="34" charset="0"/>
                <a:ea typeface="DengXian" panose="02010600030101010101" pitchFamily="2" charset="-122"/>
                <a:cs typeface="Arial" panose="020B0604020202020204" pitchFamily="34" charset="0"/>
              </a:rPr>
              <a:t>探索食物的來源讓您有機會瞭解食物的種植或飼養方式。甚至可能會激勵您建造一個家庭或社區花園。</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dirty="0">
                <a:effectLst/>
                <a:latin typeface="Calibri" panose="020F0502020204030204" pitchFamily="34" charset="0"/>
                <a:ea typeface="DengXian" panose="02010600030101010101" pitchFamily="2" charset="-122"/>
                <a:cs typeface="Calibri" panose="020F0502020204030204" pitchFamily="34" charset="0"/>
              </a:rPr>
              <a:t> </a:t>
            </a:r>
            <a:endParaRPr lang="en-US" dirty="0">
              <a:effectLst/>
              <a:latin typeface="Calibri" panose="020F0502020204030204" pitchFamily="34" charset="0"/>
              <a:ea typeface="DengXian" panose="02010600030101010101" pitchFamily="2" charset="-122"/>
              <a:cs typeface="Arial" panose="020B0604020202020204" pitchFamily="34" charset="0"/>
            </a:endParaRPr>
          </a:p>
          <a:p>
            <a:r>
              <a:rPr lang="zh-TW" dirty="0">
                <a:effectLst/>
                <a:latin typeface="DengXian" panose="02010600030101010101" pitchFamily="2" charset="-122"/>
                <a:ea typeface="MS Mincho" panose="02020609040205080304" pitchFamily="49" charset="-128"/>
                <a:cs typeface="Arial" panose="020B0604020202020204" pitchFamily="34" charset="0"/>
              </a:rPr>
              <a:t>了解社區中的資源也可能會有幫助，例如</a:t>
            </a:r>
            <a:r>
              <a:rPr lang="en-US" dirty="0">
                <a:effectLst/>
                <a:latin typeface="DengXian" panose="02010600030101010101" pitchFamily="2" charset="-122"/>
                <a:ea typeface="MS Mincho" panose="02020609040205080304" pitchFamily="49" charset="-128"/>
                <a:cs typeface="Arial" panose="020B0604020202020204" pitchFamily="34" charset="0"/>
              </a:rPr>
              <a:t>SNAP</a:t>
            </a:r>
            <a:r>
              <a:rPr lang="zh-TW" dirty="0">
                <a:effectLst/>
                <a:latin typeface="DengXian" panose="02010600030101010101" pitchFamily="2" charset="-122"/>
                <a:ea typeface="MS Mincho" panose="02020609040205080304" pitchFamily="49" charset="-128"/>
                <a:cs typeface="Arial" panose="020B0604020202020204" pitchFamily="34" charset="0"/>
              </a:rPr>
              <a:t>、</a:t>
            </a:r>
            <a:r>
              <a:rPr lang="en-US" dirty="0">
                <a:effectLst/>
                <a:latin typeface="DengXian" panose="02010600030101010101" pitchFamily="2" charset="-122"/>
                <a:ea typeface="MS Mincho" panose="02020609040205080304" pitchFamily="49" charset="-128"/>
                <a:cs typeface="Arial" panose="020B0604020202020204" pitchFamily="34" charset="0"/>
              </a:rPr>
              <a:t>WIC</a:t>
            </a:r>
            <a:r>
              <a:rPr lang="zh-TW" dirty="0">
                <a:effectLst/>
                <a:latin typeface="DengXian" panose="02010600030101010101" pitchFamily="2" charset="-122"/>
                <a:ea typeface="MS Mincho" panose="02020609040205080304" pitchFamily="49" charset="-128"/>
                <a:cs typeface="Arial" panose="020B0604020202020204" pitchFamily="34" charset="0"/>
              </a:rPr>
              <a:t>以及當地的食品銀行。這些類型的計劃為符合條件的個人提供糧食援助。</a:t>
            </a:r>
            <a:endParaRPr lang="en-US" dirty="0"/>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我們可能直到年紀大了才會考慮這個問題，但食物也將我們與健康關聯在一起。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許多因素影響我們與食物的關係，包括健康、記憶、傳統、季節和食物獲得途徑。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雖然這些因素影響我們選擇的食物，但我們選擇的食物也會影響我們的健康。好消息是，我們永遠不會太年輕或太老而無法養成更健康的飲食習慣。</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r>
              <a:rPr lang="zh-TW" sz="1400" dirty="0">
                <a:effectLst/>
                <a:latin typeface="Calibri" panose="020F0502020204030204" pitchFamily="34" charset="0"/>
                <a:ea typeface="DengXian" panose="02010600030101010101" pitchFamily="2" charset="-122"/>
                <a:cs typeface="Arial" panose="020B0604020202020204" pitchFamily="34" charset="0"/>
              </a:rPr>
              <a:t>在我們的一生中，食物可能會被推薦來幫助降低某些慢性疾病的風險，或者用於治療某些健康狀況。</a:t>
            </a:r>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61501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TW" sz="1400" dirty="0">
                <a:effectLst/>
                <a:latin typeface="Calibri" panose="020F0502020204030204" pitchFamily="34" charset="0"/>
                <a:ea typeface="DengXian" panose="02010600030101010101" pitchFamily="2" charset="-122"/>
                <a:cs typeface="Arial" panose="020B0604020202020204" pitchFamily="34" charset="0"/>
              </a:rPr>
              <a:t>事實上，有不少研究將健康的飲食模式關聯起來，其中包括水果、蔬菜、全穀物、瘦肉蛋白食品以及乳製品或強化大豆製品，同時還限制飽和脂肪、鈉和添加糖的攝入，降低與飲食相關的慢性疾病的風險，例如心臟病、</a:t>
            </a:r>
            <a:r>
              <a:rPr lang="en-US" sz="1400" dirty="0">
                <a:effectLst/>
                <a:latin typeface="Calibri" panose="020F0502020204030204" pitchFamily="34" charset="0"/>
                <a:ea typeface="DengXian" panose="02010600030101010101" pitchFamily="2" charset="-122"/>
                <a:cs typeface="Arial" panose="020B0604020202020204" pitchFamily="34" charset="0"/>
              </a:rPr>
              <a:t>2 </a:t>
            </a:r>
            <a:r>
              <a:rPr lang="zh-TW" sz="1400" dirty="0">
                <a:effectLst/>
                <a:latin typeface="Calibri" panose="020F0502020204030204" pitchFamily="34" charset="0"/>
                <a:ea typeface="DengXian" panose="02010600030101010101" pitchFamily="2" charset="-122"/>
                <a:cs typeface="Arial" panose="020B0604020202020204" pitchFamily="34" charset="0"/>
              </a:rPr>
              <a:t>型糖尿病和某些類型的癌症。</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p>
          <a:p>
            <a:r>
              <a:rPr lang="ja-JP" altLang="en-US" sz="1400" kern="1200" dirty="0">
                <a:effectLst/>
                <a:latin typeface="Arial" panose="020B0604020202020204" pitchFamily="34" charset="0"/>
                <a:ea typeface="Calibri" panose="020F0502020204030204" pitchFamily="34" charset="0"/>
                <a:cs typeface="Times New Roman" panose="02020603050405020304" pitchFamily="18" charset="0"/>
              </a:rPr>
              <a:t>來源</a:t>
            </a:r>
            <a:r>
              <a:rPr lang="en-US" sz="1400" kern="1200" dirty="0">
                <a:effectLst/>
                <a:latin typeface="Arial" panose="020B0604020202020204" pitchFamily="34" charset="0"/>
                <a:ea typeface="Calibri" panose="020F0502020204030204" pitchFamily="34" charset="0"/>
                <a:cs typeface="Times New Roman" panose="02020603050405020304" pitchFamily="18" charset="0"/>
              </a:rPr>
              <a:t>: </a:t>
            </a:r>
            <a:r>
              <a:rPr lang="en-US" sz="1400"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U.S. Department of Agriculture and U.S. Department of Health and Human Services. </a:t>
            </a:r>
            <a:r>
              <a:rPr lang="en-US" sz="1400" i="1"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Dietary Guidelines for Americans, 2020-2025</a:t>
            </a:r>
            <a:r>
              <a:rPr lang="en-US" sz="1400"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 9th Edition. December 2020. Available at </a:t>
            </a:r>
            <a:r>
              <a:rPr lang="en-US" sz="1400" u="sng" kern="1200" dirty="0">
                <a:solidFill>
                  <a:srgbClr val="4C6FDE"/>
                </a:solidFill>
                <a:effectLst/>
                <a:latin typeface="Source Sans Pro" panose="020B0503030403020204" pitchFamily="34" charset="0"/>
                <a:ea typeface="Calibri" panose="020F0502020204030204" pitchFamily="34" charset="0"/>
                <a:cs typeface="Times New Roman" panose="02020603050405020304" pitchFamily="18" charset="0"/>
                <a:hlinkClick r:id="rId3"/>
              </a:rPr>
              <a:t>DietaryGuidelines.gov</a:t>
            </a:r>
            <a:r>
              <a:rPr lang="en-US" sz="1400"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solidFill>
                <a:srgbClr val="212121"/>
              </a:solidFill>
              <a:latin typeface="Source Sans Pro" panose="020B0503030403020204" pitchFamily="34" charset="0"/>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RDN </a:t>
            </a:r>
            <a:r>
              <a:rPr lang="zh-TW" sz="1400" dirty="0">
                <a:effectLst/>
                <a:latin typeface="Calibri" panose="020F0502020204030204" pitchFamily="34" charset="0"/>
                <a:ea typeface="DengXian" panose="02010600030101010101" pitchFamily="2" charset="-122"/>
                <a:cs typeface="Arial" panose="020B0604020202020204" pitchFamily="34" charset="0"/>
              </a:rPr>
              <a:t>和</a:t>
            </a:r>
            <a:r>
              <a:rPr lang="en-US" sz="1400" dirty="0">
                <a:effectLst/>
                <a:latin typeface="Calibri" panose="020F0502020204030204" pitchFamily="34" charset="0"/>
                <a:ea typeface="DengXian" panose="02010600030101010101" pitchFamily="2" charset="-122"/>
                <a:cs typeface="Arial" panose="020B0604020202020204" pitchFamily="34" charset="0"/>
              </a:rPr>
              <a:t> NDTR </a:t>
            </a:r>
            <a:r>
              <a:rPr lang="zh-TW" sz="1400" dirty="0">
                <a:effectLst/>
                <a:latin typeface="Calibri" panose="020F0502020204030204" pitchFamily="34" charset="0"/>
                <a:ea typeface="DengXian" panose="02010600030101010101" pitchFamily="2" charset="-122"/>
                <a:cs typeface="Arial" panose="020B0604020202020204" pitchFamily="34" charset="0"/>
              </a:rPr>
              <a:t>在幫助人們瞭解個人和社區所選擇的食物之間的關聯，以及這些食物如何影響一生的健康方面發揮著關鍵作用。</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cs typeface="Arial" panose="020B0604020202020204" pitchFamily="34" charset="0"/>
            </a:endParaRPr>
          </a:p>
          <a:p>
            <a:endParaRPr lang="en-US" sz="1400" dirty="0"/>
          </a:p>
          <a:p>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400" dirty="0">
                <a:effectLst/>
                <a:latin typeface="Calibri" panose="020F0502020204030204" pitchFamily="34" charset="0"/>
                <a:ea typeface="DengXian" panose="02010600030101010101" pitchFamily="2" charset="-122"/>
                <a:cs typeface="Arial" panose="020B0604020202020204" pitchFamily="34" charset="0"/>
              </a:rPr>
              <a:t>因此，聯絡營養專家可以讓您接收個人化的營養資訊，以實現您的健康目標。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p>
          <a:p>
            <a:r>
              <a:rPr lang="en-US" sz="1400" dirty="0">
                <a:effectLst/>
                <a:latin typeface="Calibri" panose="020F0502020204030204" pitchFamily="34" charset="0"/>
                <a:ea typeface="DengXian" panose="02010600030101010101" pitchFamily="2" charset="-122"/>
                <a:cs typeface="Arial" panose="020B0604020202020204" pitchFamily="34" charset="0"/>
              </a:rPr>
              <a:t>RDN </a:t>
            </a:r>
            <a:r>
              <a:rPr lang="zh-TW" sz="1400" dirty="0">
                <a:effectLst/>
                <a:latin typeface="Calibri" panose="020F0502020204030204" pitchFamily="34" charset="0"/>
                <a:ea typeface="DengXian" panose="02010600030101010101" pitchFamily="2" charset="-122"/>
                <a:cs typeface="Arial" panose="020B0604020202020204" pitchFamily="34" charset="0"/>
              </a:rPr>
              <a:t>提供預防和醫療營養治療服務（也稱為</a:t>
            </a:r>
            <a:r>
              <a:rPr lang="en-US" sz="1400" dirty="0">
                <a:effectLst/>
                <a:latin typeface="Calibri" panose="020F0502020204030204" pitchFamily="34" charset="0"/>
                <a:ea typeface="DengXian" panose="02010600030101010101" pitchFamily="2" charset="-122"/>
                <a:cs typeface="Arial" panose="020B0604020202020204" pitchFamily="34" charset="0"/>
              </a:rPr>
              <a:t> MNT</a:t>
            </a:r>
            <a:r>
              <a:rPr lang="zh-TW" sz="1400" dirty="0">
                <a:effectLst/>
                <a:latin typeface="Calibri" panose="020F0502020204030204" pitchFamily="34" charset="0"/>
                <a:ea typeface="DengXian" panose="02010600030101010101" pitchFamily="2" charset="-122"/>
                <a:cs typeface="Arial" panose="020B0604020202020204" pitchFamily="34" charset="0"/>
              </a:rPr>
              <a:t>），專注於不同領域，例如糖尿病。</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p>
          <a:p>
            <a:r>
              <a:rPr lang="en-US" sz="1400" dirty="0">
                <a:effectLst/>
                <a:latin typeface="Calibri" panose="020F0502020204030204" pitchFamily="34" charset="0"/>
                <a:ea typeface="DengXian" panose="02010600030101010101" pitchFamily="2" charset="-122"/>
                <a:cs typeface="Arial" panose="020B0604020202020204" pitchFamily="34" charset="0"/>
              </a:rPr>
              <a:t>MNT </a:t>
            </a:r>
            <a:r>
              <a:rPr lang="zh-TW" sz="1400" dirty="0">
                <a:effectLst/>
                <a:latin typeface="Calibri" panose="020F0502020204030204" pitchFamily="34" charset="0"/>
                <a:ea typeface="DengXian" panose="02010600030101010101" pitchFamily="2" charset="-122"/>
                <a:cs typeface="Arial" panose="020B0604020202020204" pitchFamily="34" charset="0"/>
              </a:rPr>
              <a:t>是一種基於營養的個人化治療計劃，涉及「評估個人的健康狀況、病史和飲食模式；識別任何飲食問題；制訂個人化的、與文化環境符合的、受醫學監督的營養計劃來治療或管理一種或多種健康狀況」。</a:t>
            </a:r>
            <a:r>
              <a:rPr lang="en-US" sz="1400" dirty="0">
                <a:effectLst/>
                <a:latin typeface="Calibri" panose="020F0502020204030204" pitchFamily="34" charset="0"/>
                <a:ea typeface="DengXian" panose="02010600030101010101" pitchFamily="2" charset="-122"/>
                <a:cs typeface="Arial" panose="020B0604020202020204" pitchFamily="34" charset="0"/>
              </a:rPr>
              <a:t>  </a:t>
            </a:r>
          </a:p>
          <a:p>
            <a:endParaRPr lang="en-US" sz="1400" dirty="0"/>
          </a:p>
          <a:p>
            <a:r>
              <a:rPr lang="en-US" sz="1400" dirty="0">
                <a:effectLst/>
                <a:latin typeface="Calibri" panose="020F0502020204030204" pitchFamily="34" charset="0"/>
                <a:ea typeface="DengXian" panose="02010600030101010101" pitchFamily="2" charset="-122"/>
                <a:cs typeface="Arial" panose="020B0604020202020204" pitchFamily="34" charset="0"/>
              </a:rPr>
              <a:t>RDN </a:t>
            </a:r>
            <a:r>
              <a:rPr lang="zh-TW" sz="1400" dirty="0">
                <a:effectLst/>
                <a:latin typeface="Calibri" panose="020F0502020204030204" pitchFamily="34" charset="0"/>
                <a:ea typeface="DengXian" panose="02010600030101010101" pitchFamily="2" charset="-122"/>
                <a:cs typeface="Arial" panose="020B0604020202020204" pitchFamily="34" charset="0"/>
              </a:rPr>
              <a:t>擅長幫助人們採取健康的飲食模式，同時關注其個人食物和文化偏好。（可能需要請您的醫生轉介至</a:t>
            </a:r>
            <a:r>
              <a:rPr lang="en-US" sz="1400" dirty="0">
                <a:effectLst/>
                <a:latin typeface="Calibri" panose="020F0502020204030204" pitchFamily="34" charset="0"/>
                <a:ea typeface="DengXian" panose="02010600030101010101" pitchFamily="2" charset="-122"/>
                <a:cs typeface="Arial" panose="020B0604020202020204" pitchFamily="34" charset="0"/>
              </a:rPr>
              <a:t> RDN</a:t>
            </a:r>
            <a:r>
              <a:rPr lang="zh-TW" sz="1400" dirty="0">
                <a:effectLst/>
                <a:latin typeface="Calibri" panose="020F0502020204030204" pitchFamily="34" charset="0"/>
                <a:ea typeface="DengXian" panose="02010600030101010101" pitchFamily="2" charset="-122"/>
                <a:cs typeface="Arial" panose="020B0604020202020204" pitchFamily="34" charset="0"/>
              </a:rPr>
              <a:t>。</a:t>
            </a:r>
            <a:r>
              <a:rPr lang="zh-CN" sz="1400" dirty="0">
                <a:effectLst/>
                <a:latin typeface="Calibri" panose="020F0502020204030204" pitchFamily="34" charset="0"/>
                <a:ea typeface="DengXian" panose="02010600030101010101" pitchFamily="2" charset="-122"/>
                <a:cs typeface="Arial" panose="020B0604020202020204" pitchFamily="34" charset="0"/>
              </a:rPr>
              <a:t>）</a:t>
            </a:r>
            <a:endParaRPr lang="en-US" altLang="zh-CN"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latin typeface="Calibri" panose="020F0502020204030204" pitchFamily="34" charset="0"/>
              <a:ea typeface="DengXian" panose="02010600030101010101" pitchFamily="2" charset="-122"/>
              <a:cs typeface="Arial" panose="020B0604020202020204" pitchFamily="34" charset="0"/>
            </a:endParaRPr>
          </a:p>
          <a:p>
            <a:r>
              <a:rPr lang="ja-JP" altLang="en-US" sz="1400" kern="1200" dirty="0">
                <a:effectLst/>
                <a:latin typeface="Arial" panose="020B0604020202020204" pitchFamily="34" charset="0"/>
                <a:ea typeface="Calibri" panose="020F0502020204030204" pitchFamily="34" charset="0"/>
                <a:cs typeface="Times New Roman" panose="02020603050405020304" pitchFamily="18" charset="0"/>
              </a:rPr>
              <a:t>來源</a:t>
            </a:r>
            <a:r>
              <a:rPr lang="en-US" sz="1400" kern="1200" dirty="0">
                <a:effectLst/>
                <a:latin typeface="Arial" panose="020B0604020202020204" pitchFamily="34" charset="0"/>
                <a:ea typeface="Calibri" panose="020F0502020204030204" pitchFamily="34" charset="0"/>
                <a:cs typeface="Times New Roman" panose="02020603050405020304" pitchFamily="18" charset="0"/>
              </a:rPr>
              <a:t>:</a:t>
            </a:r>
            <a:r>
              <a:rPr lang="en-US" sz="1400" kern="1200" dirty="0">
                <a:effectLst/>
                <a:latin typeface="Calibri" panose="020F0502020204030204" pitchFamily="34" charset="0"/>
                <a:ea typeface="DengXian" panose="02010600030101010101" pitchFamily="2" charset="-122"/>
                <a:cs typeface="Arial" panose="020B0604020202020204" pitchFamily="34" charset="0"/>
              </a:rPr>
              <a:t> </a:t>
            </a:r>
            <a:r>
              <a:rPr lang="en-US" sz="1400" u="sng" dirty="0">
                <a:solidFill>
                  <a:srgbClr val="0563C1"/>
                </a:solidFill>
                <a:effectLst/>
                <a:latin typeface="Calibri" panose="020F0502020204030204" pitchFamily="34" charset="0"/>
                <a:ea typeface="DengXian" panose="02010600030101010101" pitchFamily="2" charset="-122"/>
                <a:cs typeface="Arial" panose="020B0604020202020204" pitchFamily="34" charset="0"/>
                <a:hlinkClick r:id="rId3"/>
              </a:rPr>
              <a:t>https://www.eatrightpro.org/advocacy/initiatives/medical-nutrition-therapy-act/mnt-infographic</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endParaRPr lang="en-US" sz="1400" dirty="0"/>
          </a:p>
          <a:p>
            <a:endParaRPr lang="en-US" sz="1400" dirty="0"/>
          </a:p>
          <a:p>
            <a:endParaRPr lang="en-US" sz="1400" dirty="0"/>
          </a:p>
          <a:p>
            <a:endParaRPr lang="en-US" sz="1400" i="1" dirty="0"/>
          </a:p>
          <a:p>
            <a:endParaRPr lang="en-US" sz="1400" dirty="0"/>
          </a:p>
          <a:p>
            <a:endParaRPr lang="en-US" sz="1400" dirty="0"/>
          </a:p>
          <a:p>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sz="1400" dirty="0">
                <a:effectLst/>
                <a:latin typeface="Calibri" panose="020F0502020204030204" pitchFamily="34" charset="0"/>
                <a:ea typeface="DengXian" panose="02010600030101010101" pitchFamily="2" charset="-122"/>
                <a:cs typeface="Arial" panose="020B0604020202020204" pitchFamily="34" charset="0"/>
              </a:rPr>
              <a:t>在</a:t>
            </a:r>
            <a:r>
              <a:rPr lang="zh-TW" sz="1400" dirty="0">
                <a:effectLst/>
                <a:latin typeface="Calibri" panose="020F0502020204030204" pitchFamily="34" charset="0"/>
                <a:ea typeface="DengXian" panose="02010600030101010101" pitchFamily="2" charset="-122"/>
                <a:cs typeface="Arial" panose="020B0604020202020204" pitchFamily="34" charset="0"/>
              </a:rPr>
              <a:t>您</a:t>
            </a:r>
            <a:r>
              <a:rPr lang="zh-CN" sz="1400" dirty="0">
                <a:effectLst/>
                <a:latin typeface="Calibri" panose="020F0502020204030204" pitchFamily="34" charset="0"/>
                <a:ea typeface="DengXian" panose="02010600030101010101" pitchFamily="2" charset="-122"/>
                <a:cs typeface="Arial" panose="020B0604020202020204" pitchFamily="34" charset="0"/>
              </a:rPr>
              <a:t>所在地區尋找專門滿足</a:t>
            </a:r>
            <a:r>
              <a:rPr lang="zh-TW" sz="1400" dirty="0">
                <a:effectLst/>
                <a:latin typeface="Calibri" panose="020F0502020204030204" pitchFamily="34" charset="0"/>
                <a:ea typeface="DengXian" panose="02010600030101010101" pitchFamily="2" charset="-122"/>
                <a:cs typeface="Arial" panose="020B0604020202020204" pitchFamily="34" charset="0"/>
              </a:rPr>
              <a:t>您的</a:t>
            </a:r>
            <a:r>
              <a:rPr lang="zh-CN" sz="1400" dirty="0">
                <a:effectLst/>
                <a:latin typeface="Calibri" panose="020F0502020204030204" pitchFamily="34" charset="0"/>
                <a:ea typeface="DengXian" panose="02010600030101010101" pitchFamily="2" charset="-122"/>
                <a:cs typeface="Arial" panose="020B0604020202020204" pitchFamily="34" charset="0"/>
              </a:rPr>
              <a:t>獨特需求的營養專家，請瀏覽</a:t>
            </a:r>
            <a:r>
              <a:rPr lang="en-US" sz="1400" dirty="0">
                <a:effectLst/>
                <a:latin typeface="Calibri" panose="020F0502020204030204" pitchFamily="34" charset="0"/>
                <a:ea typeface="DengXian" panose="02010600030101010101" pitchFamily="2" charset="-122"/>
                <a:cs typeface="Arial" panose="020B0604020202020204" pitchFamily="34" charset="0"/>
              </a:rPr>
              <a:t> Academy of Nutrition and Dietetics </a:t>
            </a:r>
            <a:r>
              <a:rPr lang="zh-CN" sz="1400" dirty="0">
                <a:effectLst/>
                <a:latin typeface="Calibri" panose="020F0502020204030204" pitchFamily="34" charset="0"/>
                <a:ea typeface="DengXian" panose="02010600030101010101" pitchFamily="2" charset="-122"/>
                <a:cs typeface="Arial" panose="020B0604020202020204" pitchFamily="34" charset="0"/>
              </a:rPr>
              <a:t>網站</a:t>
            </a:r>
            <a:r>
              <a:rPr lang="en-US" sz="1400" u="sng" dirty="0">
                <a:solidFill>
                  <a:srgbClr val="0563C1"/>
                </a:solidFill>
                <a:effectLst/>
                <a:latin typeface="Calibri" panose="020F0502020204030204" pitchFamily="34" charset="0"/>
                <a:ea typeface="DengXian" panose="02010600030101010101" pitchFamily="2" charset="-122"/>
                <a:cs typeface="Arial" panose="020B0604020202020204" pitchFamily="34" charset="0"/>
                <a:hlinkClick r:id="rId3"/>
              </a:rPr>
              <a:t>www.eatright.org</a:t>
            </a:r>
            <a:r>
              <a:rPr lang="zh-CN" sz="1400" dirty="0">
                <a:effectLst/>
                <a:latin typeface="Calibri" panose="020F0502020204030204" pitchFamily="34" charset="0"/>
                <a:ea typeface="DengXian" panose="02010600030101010101" pitchFamily="2" charset="-122"/>
                <a:cs typeface="Arial" panose="020B0604020202020204" pitchFamily="34" charset="0"/>
              </a:rPr>
              <a:t>。</a:t>
            </a:r>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zh-CN" sz="1400" dirty="0">
                <a:effectLst/>
                <a:latin typeface="Calibri" panose="020F0502020204030204" pitchFamily="34" charset="0"/>
                <a:ea typeface="DengXian" panose="02010600030101010101" pitchFamily="2" charset="-122"/>
                <a:cs typeface="Arial" panose="020B0604020202020204" pitchFamily="34" charset="0"/>
              </a:rPr>
              <a:t>在</a:t>
            </a:r>
            <a:r>
              <a:rPr lang="en-US" sz="1400" dirty="0">
                <a:effectLst/>
                <a:latin typeface="Calibri" panose="020F0502020204030204" pitchFamily="34" charset="0"/>
                <a:ea typeface="DengXian" panose="02010600030101010101" pitchFamily="2" charset="-122"/>
                <a:cs typeface="Arial" panose="020B0604020202020204" pitchFamily="34" charset="0"/>
              </a:rPr>
              <a:t> National Nutrition Month® </a:t>
            </a:r>
            <a:r>
              <a:rPr lang="zh-CN" sz="1400" dirty="0">
                <a:effectLst/>
                <a:latin typeface="Calibri" panose="020F0502020204030204" pitchFamily="34" charset="0"/>
                <a:ea typeface="DengXian" panose="02010600030101010101" pitchFamily="2" charset="-122"/>
                <a:cs typeface="Arial" panose="020B0604020202020204" pitchFamily="34" charset="0"/>
              </a:rPr>
              <a:t>期間，鼓勵大家探索食物與文化之間的關聯。</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zh-CN" sz="1400" dirty="0">
                <a:effectLst/>
                <a:latin typeface="Calibri" panose="020F0502020204030204" pitchFamily="34" charset="0"/>
                <a:ea typeface="DengXian" panose="02010600030101010101" pitchFamily="2" charset="-122"/>
                <a:cs typeface="Arial" panose="020B0604020202020204" pitchFamily="34" charset="0"/>
              </a:rPr>
              <a:t>我們從小到大吃的食物常常受到家庭文化的影響。 </a:t>
            </a:r>
            <a:endParaRPr lang="en-US" sz="1400" dirty="0">
              <a:effectLst/>
              <a:latin typeface="Calibri" panose="020F0502020204030204" pitchFamily="34" charset="0"/>
              <a:ea typeface="DengXian" panose="02010600030101010101" pitchFamily="2" charset="-122"/>
              <a:cs typeface="Arial" panose="020B0604020202020204" pitchFamily="34" charset="0"/>
            </a:endParaRPr>
          </a:p>
          <a:p>
            <a:pPr marL="0" marR="0"/>
            <a:r>
              <a:rPr lang="en-US" sz="1400" dirty="0">
                <a:effectLst/>
                <a:latin typeface="Calibri" panose="020F0502020204030204" pitchFamily="34" charset="0"/>
                <a:ea typeface="DengXian" panose="02010600030101010101" pitchFamily="2" charset="-122"/>
                <a:cs typeface="Arial" panose="020B0604020202020204" pitchFamily="34" charset="0"/>
              </a:rPr>
              <a:t> </a:t>
            </a:r>
          </a:p>
          <a:p>
            <a:r>
              <a:rPr lang="zh-TW" sz="1400" i="1" dirty="0">
                <a:effectLst/>
                <a:latin typeface="Calibri" panose="020F0502020204030204" pitchFamily="34" charset="0"/>
                <a:ea typeface="DengXian" panose="02010600030101010101" pitchFamily="2" charset="-122"/>
                <a:cs typeface="Arial" panose="020B0604020202020204" pitchFamily="34" charset="0"/>
              </a:rPr>
              <a:t>是否想到了特定的食物或慶祝活動？有人願意分享一個對您的家庭傳統有特殊意義的食物的範例嗎？</a:t>
            </a:r>
            <a:endParaRPr lang="en-US" sz="1400" dirty="0"/>
          </a:p>
          <a:p>
            <a:endParaRPr lang="en-US" sz="14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406756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
        <p:nvSpPr>
          <p:cNvPr id="8" name="TextBox 10">
            <a:extLst>
              <a:ext uri="{FF2B5EF4-FFF2-40B4-BE49-F238E27FC236}">
                <a16:creationId xmlns:a16="http://schemas.microsoft.com/office/drawing/2014/main" id="{68649E6C-AA06-784F-BBE6-3FF7ED107F82}"/>
              </a:ext>
            </a:extLst>
          </p:cNvPr>
          <p:cNvSpPr txBox="1"/>
          <p:nvPr userDrawn="1"/>
        </p:nvSpPr>
        <p:spPr>
          <a:xfrm>
            <a:off x="5285635" y="6307771"/>
            <a:ext cx="1351652"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solidFill>
                  <a:srgbClr val="B2B2B2"/>
                </a:solidFill>
              </a:rPr>
              <a:t>2025 </a:t>
            </a:r>
            <a:r>
              <a:rPr lang="ja-JP" altLang="en-US" dirty="0">
                <a:solidFill>
                  <a:srgbClr val="B2B2B2"/>
                </a:solidFill>
              </a:rPr>
              <a:t>年</a:t>
            </a:r>
            <a:r>
              <a:rPr lang="en-US" altLang="ja-JP" dirty="0">
                <a:solidFill>
                  <a:srgbClr val="B2B2B2"/>
                </a:solidFill>
              </a:rPr>
              <a:t>3</a:t>
            </a:r>
            <a:r>
              <a:rPr lang="ja-JP" altLang="en-US" dirty="0">
                <a:solidFill>
                  <a:srgbClr val="B2B2B2"/>
                </a:solidFill>
              </a:rPr>
              <a:t>月</a:t>
            </a:r>
            <a:endParaRPr lang="en-US" dirty="0">
              <a:solidFill>
                <a:srgbClr val="B2B2B2"/>
              </a:solidFill>
            </a:endParaRP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2025</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Decorative photo: Hand holding a smart phone over a plate a food to take a picture of food.">
            <a:extLst>
              <a:ext uri="{FF2B5EF4-FFF2-40B4-BE49-F238E27FC236}">
                <a16:creationId xmlns:a16="http://schemas.microsoft.com/office/drawing/2014/main" id="{3D81EE4E-E7CB-48F9-A04D-3BA7EF504DB5}"/>
              </a:ext>
            </a:extLst>
          </p:cNvPr>
          <p:cNvPicPr>
            <a:picLocks noGrp="1" noChangeAspect="1"/>
          </p:cNvPicPr>
          <p:nvPr>
            <p:ph type="pic" sz="quarter" idx="15"/>
          </p:nvPr>
        </p:nvPicPr>
        <p:blipFill rotWithShape="1">
          <a:blip r:embed="rId6"/>
          <a:srcRect l="24570" t="8438" r="20984" b="7434"/>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279061" y="2194102"/>
            <a:ext cx="5561943" cy="3262432"/>
          </a:xfrm>
        </p:spPr>
        <p:txBody>
          <a:bodyPr vert="horz" lIns="0" tIns="0" rIns="0" bIns="0" rtlCol="0">
            <a:spAutoFit/>
          </a:bodyPr>
          <a:lstStyle/>
          <a:p>
            <a:pPr marL="457200" marR="0" lvl="0" indent="-457200">
              <a:buFont typeface="Arial" panose="020B0604020202020204" pitchFamily="34" charset="0"/>
              <a:buChar char="•"/>
            </a:pPr>
            <a:r>
              <a:rPr lang="zh-TW" sz="3200" dirty="0">
                <a:solidFill>
                  <a:schemeClr val="accent1"/>
                </a:solidFill>
                <a:effectLst/>
                <a:latin typeface="MS Mincho" panose="02020609040205080304" pitchFamily="49" charset="-128"/>
                <a:ea typeface="MS Mincho" panose="02020609040205080304" pitchFamily="49" charset="-128"/>
                <a:cs typeface="Arial" panose="020B0604020202020204" pitchFamily="34" charset="0"/>
              </a:rPr>
              <a:t>嘗試用不同配料或烹飪技巧的食譜。</a:t>
            </a:r>
            <a:endParaRPr lang="en-US" sz="3200" dirty="0">
              <a:solidFill>
                <a:schemeClr val="accent1"/>
              </a:solidFill>
              <a:effectLst/>
              <a:latin typeface="MS Mincho" panose="02020609040205080304" pitchFamily="49" charset="-128"/>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zh-TW" altLang="en-US" sz="3200" dirty="0">
                <a:solidFill>
                  <a:schemeClr val="accent1"/>
                </a:solidFill>
                <a:latin typeface="MS Mincho" panose="02020609040205080304" pitchFamily="49" charset="-128"/>
                <a:ea typeface="MS Mincho" panose="02020609040205080304" pitchFamily="49" charset="-128"/>
                <a:cs typeface="Arial" panose="020B0604020202020204" pitchFamily="34" charset="0"/>
              </a:rPr>
              <a:t>包括你最喜歡的文化食品和傳統，或嘗試新的全球風味。</a:t>
            </a:r>
            <a:endParaRPr lang="en-US" altLang="zh-TW" sz="3200" dirty="0">
              <a:solidFill>
                <a:schemeClr val="accent1"/>
              </a:solidFill>
              <a:latin typeface="MS Mincho" panose="02020609040205080304" pitchFamily="49" charset="-128"/>
              <a:ea typeface="MS Mincho" panose="02020609040205080304" pitchFamily="49" charset="-128"/>
              <a:cs typeface="Arial" panose="020B0604020202020204" pitchFamily="34" charset="0"/>
            </a:endParaRPr>
          </a:p>
          <a:p>
            <a:pPr marL="457200" indent="-457200">
              <a:buFont typeface="Arial" panose="020B0604020202020204" pitchFamily="34" charset="0"/>
              <a:buChar char="•"/>
            </a:pPr>
            <a:r>
              <a:rPr lang="zh-TW" altLang="en-US" sz="3200" dirty="0">
                <a:solidFill>
                  <a:schemeClr val="accent1"/>
                </a:solidFill>
                <a:latin typeface="MS Mincho" panose="02020609040205080304" pitchFamily="49" charset="-128"/>
                <a:ea typeface="MS Mincho" panose="02020609040205080304" pitchFamily="49" charset="-128"/>
                <a:cs typeface="Arial" panose="020B0604020202020204" pitchFamily="34" charset="0"/>
              </a:rPr>
              <a:t>盡可能與朋友或家人一起用餐。</a:t>
            </a:r>
            <a:endParaRPr lang="en-US" sz="3200" dirty="0">
              <a:solidFill>
                <a:schemeClr val="accent1"/>
              </a:solidFill>
              <a:latin typeface="MS Mincho" panose="02020609040205080304" pitchFamily="49" charset="-128"/>
              <a:ea typeface="MS Mincho" panose="02020609040205080304" pitchFamily="49" charset="-128"/>
              <a:cs typeface="Arial" panose="020B0604020202020204" pitchFamily="34" charset="0"/>
            </a:endParaRPr>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268553" y="309547"/>
            <a:ext cx="5561943" cy="1354217"/>
          </a:xfrm>
        </p:spPr>
        <p:txBody>
          <a:bodyPr vert="horz"/>
          <a:lstStyle/>
          <a:p>
            <a:pPr marL="0" marR="0"/>
            <a:r>
              <a:rPr lang="zh-TW" sz="4400" b="1" dirty="0">
                <a:effectLst/>
                <a:latin typeface="Calibri" panose="020F0502020204030204" pitchFamily="34" charset="0"/>
                <a:ea typeface="DengXian" panose="02010600030101010101" pitchFamily="2" charset="-122"/>
                <a:cs typeface="Arial" panose="020B0604020202020204" pitchFamily="34" charset="0"/>
              </a:rPr>
              <a:t>探索食物與文化之間的關聯。</a:t>
            </a:r>
            <a:endParaRPr lang="en-US" sz="44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2" name="TextBox 1">
            <a:extLst>
              <a:ext uri="{FF2B5EF4-FFF2-40B4-BE49-F238E27FC236}">
                <a16:creationId xmlns:a16="http://schemas.microsoft.com/office/drawing/2014/main" id="{02CD24B0-80E7-4E38-A2D2-5FD207BE0FDE}"/>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3835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940448"/>
            <a:ext cx="5860472" cy="1231106"/>
          </a:xfrm>
        </p:spPr>
        <p:txBody>
          <a:bodyPr vert="horz"/>
          <a:lstStyle/>
          <a:p>
            <a:pPr marL="0" marR="0"/>
            <a:r>
              <a:rPr lang="zh-TW" sz="4000" b="1" dirty="0">
                <a:effectLst/>
                <a:latin typeface="MS Mincho" panose="02020609040205080304" pitchFamily="49" charset="-128"/>
                <a:ea typeface="PMingLiU" panose="02020500000000000000" pitchFamily="18" charset="-120"/>
                <a:cs typeface="MS Mincho" panose="02020609040205080304" pitchFamily="49" charset="-128"/>
              </a:rPr>
              <a:t>在我們的家人和朋友方面，</a:t>
            </a:r>
            <a:br>
              <a:rPr lang="en-US" sz="4000" b="1" dirty="0">
                <a:effectLst/>
                <a:latin typeface="Calibri" panose="020F0502020204030204" pitchFamily="34" charset="0"/>
                <a:ea typeface="DengXian" panose="02010600030101010101" pitchFamily="2" charset="-122"/>
                <a:cs typeface="Arial" panose="020B0604020202020204" pitchFamily="34" charset="0"/>
              </a:rPr>
            </a:br>
            <a:r>
              <a:rPr lang="zh-TW" sz="4000" b="1" i="1" dirty="0">
                <a:effectLst/>
                <a:ea typeface="MS Mincho" panose="02020609040205080304" pitchFamily="49" charset="-128"/>
                <a:cs typeface="MS Mincho" panose="02020609040205080304" pitchFamily="49" charset="-128"/>
              </a:rPr>
              <a:t>食物與我們息息相關</a:t>
            </a:r>
            <a:endParaRPr lang="en-GB" sz="4000" b="1" i="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452148"/>
            <a:ext cx="5860472" cy="2708434"/>
          </a:xfrm>
        </p:spPr>
        <p:txBody>
          <a:bodyPr vert="horz"/>
          <a:lstStyle/>
          <a:p>
            <a:pPr marL="0" marR="0"/>
            <a:r>
              <a:rPr lang="zh-TW" sz="4400" b="1" i="1" dirty="0">
                <a:effectLst/>
                <a:latin typeface="Calibri" panose="020F0502020204030204" pitchFamily="34" charset="0"/>
                <a:ea typeface="PMingLiU" panose="02020500000000000000" pitchFamily="18" charset="-120"/>
                <a:cs typeface="Arial" panose="020B0604020202020204" pitchFamily="34" charset="0"/>
              </a:rPr>
              <a:t>在人生的每個階段，</a:t>
            </a:r>
            <a:br>
              <a:rPr lang="en-US" sz="4400" b="1" dirty="0">
                <a:effectLst/>
                <a:latin typeface="Calibri" panose="020F0502020204030204" pitchFamily="34" charset="0"/>
                <a:ea typeface="DengXian" panose="02010600030101010101" pitchFamily="2" charset="-122"/>
                <a:cs typeface="Arial" panose="020B0604020202020204" pitchFamily="34" charset="0"/>
              </a:rPr>
            </a:br>
            <a:r>
              <a:rPr lang="zh-TW" sz="4400" b="1" dirty="0">
                <a:effectLst/>
                <a:latin typeface="Calibri" panose="020F0502020204030204" pitchFamily="34" charset="0"/>
                <a:ea typeface="MS Mincho" panose="02020609040205080304" pitchFamily="49" charset="-128"/>
                <a:cs typeface="MS Mincho" panose="02020609040205080304" pitchFamily="49" charset="-128"/>
              </a:rPr>
              <a:t>食物與我們</a:t>
            </a:r>
            <a:br>
              <a:rPr lang="en-US" sz="4400" b="1" dirty="0">
                <a:effectLst/>
                <a:latin typeface="Calibri" panose="020F0502020204030204" pitchFamily="34" charset="0"/>
                <a:ea typeface="DengXian" panose="02010600030101010101" pitchFamily="2" charset="-122"/>
                <a:cs typeface="Arial" panose="020B0604020202020204" pitchFamily="34" charset="0"/>
              </a:rPr>
            </a:br>
            <a:r>
              <a:rPr lang="zh-TW" sz="4400" b="1" dirty="0">
                <a:effectLst/>
                <a:ea typeface="MS Mincho" panose="02020609040205080304" pitchFamily="49" charset="-128"/>
                <a:cs typeface="MS Mincho" panose="02020609040205080304" pitchFamily="49" charset="-128"/>
              </a:rPr>
              <a:t>息息相關</a:t>
            </a:r>
            <a:br>
              <a:rPr lang="en-GB" sz="4400" b="1" i="1" dirty="0"/>
            </a:br>
            <a:endParaRPr lang="en-GB" sz="4400" b="1" dirty="0"/>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pic>
        <p:nvPicPr>
          <p:cNvPr id="7" name="Picture 6" descr="Academy logo">
            <a:extLst>
              <a:ext uri="{FF2B5EF4-FFF2-40B4-BE49-F238E27FC236}">
                <a16:creationId xmlns:a16="http://schemas.microsoft.com/office/drawing/2014/main" id="{33FACA6D-2C18-C534-D60B-2383BD413161}"/>
              </a:ext>
            </a:extLst>
          </p:cNvPr>
          <p:cNvPicPr>
            <a:picLocks/>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36419" y="427640"/>
            <a:ext cx="4174064" cy="753386"/>
          </a:xfrm>
          <a:prstGeom prst="rect">
            <a:avLst/>
          </a:prstGeom>
        </p:spPr>
      </p:pic>
    </p:spTree>
    <p:extLst>
      <p:ext uri="{BB962C8B-B14F-4D97-AF65-F5344CB8AC3E}">
        <p14:creationId xmlns:p14="http://schemas.microsoft.com/office/powerpoint/2010/main" val="373675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236503" y="860286"/>
            <a:ext cx="6363994" cy="615553"/>
          </a:xfrm>
        </p:spPr>
        <p:txBody>
          <a:bodyPr vert="horz"/>
          <a:lstStyle/>
          <a:p>
            <a:pPr marL="0" marR="0"/>
            <a:r>
              <a:rPr lang="zh-TW" sz="4000" b="1" dirty="0">
                <a:effectLst/>
                <a:latin typeface="Calibri" panose="020F0502020204030204" pitchFamily="34" charset="0"/>
                <a:ea typeface="DengXian" panose="02010600030101010101" pitchFamily="2" charset="-122"/>
                <a:cs typeface="Arial" panose="020B0604020202020204" pitchFamily="34" charset="0"/>
              </a:rPr>
              <a:t>在人生的各個階段建立關聯</a:t>
            </a:r>
            <a:endParaRPr lang="en-US" sz="40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3" name="Text Placeholder 4">
            <a:extLst>
              <a:ext uri="{FF2B5EF4-FFF2-40B4-BE49-F238E27FC236}">
                <a16:creationId xmlns:a16="http://schemas.microsoft.com/office/drawing/2014/main" id="{FC2E794E-66DB-743C-2680-AEC60233B499}"/>
              </a:ext>
            </a:extLst>
          </p:cNvPr>
          <p:cNvSpPr txBox="1">
            <a:spLocks/>
          </p:cNvSpPr>
          <p:nvPr/>
        </p:nvSpPr>
        <p:spPr>
          <a:xfrm>
            <a:off x="236503" y="2183725"/>
            <a:ext cx="622735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buFont typeface="Symbol" panose="05050102010706020507" pitchFamily="18" charset="2"/>
              <a:buChar char=""/>
            </a:pPr>
            <a:r>
              <a:rPr lang="zh-TW" sz="36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rPr>
              <a:t>了解營養素需求如何隨著年齡的增長而變化。</a:t>
            </a:r>
            <a:endParaRPr lang="en-US" sz="3600" dirty="0">
              <a:solidFill>
                <a:schemeClr val="accent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Symbol" panose="05050102010706020507" pitchFamily="18" charset="2"/>
              <a:buChar char=""/>
            </a:pPr>
            <a:r>
              <a:rPr lang="zh-TW" sz="3600" dirty="0">
                <a:solidFill>
                  <a:schemeClr val="accent1"/>
                </a:solidFill>
                <a:effectLst/>
                <a:latin typeface="Calibri" panose="020F0502020204030204" pitchFamily="34" charset="0"/>
                <a:ea typeface="PMingLiU" panose="02020500000000000000" pitchFamily="18" charset="-120"/>
                <a:cs typeface="Arial" panose="020B0604020202020204" pitchFamily="34" charset="0"/>
              </a:rPr>
              <a:t>包括來自所有食物類別的健康食物</a:t>
            </a:r>
            <a:r>
              <a:rPr lang="zh-TW" sz="3600" dirty="0">
                <a:solidFill>
                  <a:schemeClr val="accent1"/>
                </a:solidFill>
                <a:effectLst/>
                <a:latin typeface="Calibri" panose="020F0502020204030204" pitchFamily="34" charset="0"/>
                <a:ea typeface="DengXian" panose="02010600030101010101" pitchFamily="2" charset="-122"/>
                <a:cs typeface="Arial" panose="020B0604020202020204" pitchFamily="34" charset="0"/>
              </a:rPr>
              <a:t>。</a:t>
            </a:r>
            <a:endParaRPr lang="en-US" altLang="zh-TW" sz="3600" dirty="0">
              <a:solidFill>
                <a:schemeClr val="accent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Symbol" panose="05050102010706020507" pitchFamily="18" charset="2"/>
              <a:buChar char=""/>
            </a:pPr>
            <a:r>
              <a:rPr lang="zh-TW" sz="3600" dirty="0">
                <a:solidFill>
                  <a:schemeClr val="accent1"/>
                </a:solidFill>
                <a:effectLst/>
                <a:latin typeface="Calibri" panose="020F0502020204030204" pitchFamily="34" charset="0"/>
                <a:ea typeface="DengXian" panose="02010600030101010101" pitchFamily="2" charset="-122"/>
                <a:cs typeface="Arial" panose="020B0604020202020204" pitchFamily="34" charset="0"/>
              </a:rPr>
              <a:t>注重平衡和永續的飲食習慣。</a:t>
            </a:r>
            <a:endParaRPr lang="en-US" sz="3600" dirty="0">
              <a:solidFill>
                <a:schemeClr val="accent1"/>
              </a:solidFill>
            </a:endParaRPr>
          </a:p>
        </p:txBody>
      </p:sp>
      <p:pic>
        <p:nvPicPr>
          <p:cNvPr id="8" name="Picture 2" descr="eatright logo">
            <a:extLst>
              <a:ext uri="{FF2B5EF4-FFF2-40B4-BE49-F238E27FC236}">
                <a16:creationId xmlns:a16="http://schemas.microsoft.com/office/drawing/2014/main" id="{524BD27E-48C3-58F9-D977-5BFC8433A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B7A49-5487-AC4D-3CF7-11099A57C091}"/>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198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0" y="986579"/>
            <a:ext cx="11971283" cy="830997"/>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5" name="Subtitle 4">
            <a:extLst>
              <a:ext uri="{FF2B5EF4-FFF2-40B4-BE49-F238E27FC236}">
                <a16:creationId xmlns:a16="http://schemas.microsoft.com/office/drawing/2014/main" id="{279F1EE7-AD55-5C7C-E0D8-2D38320F7721}"/>
              </a:ext>
            </a:extLst>
          </p:cNvPr>
          <p:cNvSpPr>
            <a:spLocks noGrp="1"/>
          </p:cNvSpPr>
          <p:nvPr>
            <p:ph type="subTitle" idx="1"/>
          </p:nvPr>
        </p:nvSpPr>
        <p:spPr/>
        <p:txBody>
          <a:bodyPr/>
          <a:lstStyle/>
          <a:p>
            <a:endParaRPr lang="en-US"/>
          </a:p>
        </p:txBody>
      </p:sp>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6" name="Picture 5">
            <a:extLst>
              <a:ext uri="{FF2B5EF4-FFF2-40B4-BE49-F238E27FC236}">
                <a16:creationId xmlns:a16="http://schemas.microsoft.com/office/drawing/2014/main" id="{E9DE8F98-80C4-38D1-7F81-840292298B73}"/>
              </a:ext>
            </a:extLst>
          </p:cNvPr>
          <p:cNvPicPr>
            <a:picLocks noChangeAspect="1"/>
          </p:cNvPicPr>
          <p:nvPr/>
        </p:nvPicPr>
        <p:blipFill>
          <a:blip r:embed="rId6"/>
          <a:srcRect/>
          <a:stretch/>
        </p:blipFill>
        <p:spPr bwMode="auto">
          <a:xfrm>
            <a:off x="3577280" y="3265665"/>
            <a:ext cx="5157106" cy="2165985"/>
          </a:xfrm>
          <a:prstGeom prst="rect">
            <a:avLst/>
          </a:prstGeom>
          <a:noFill/>
          <a:ln>
            <a:noFill/>
          </a:ln>
        </p:spPr>
      </p:pic>
    </p:spTree>
    <p:extLst>
      <p:ext uri="{BB962C8B-B14F-4D97-AF65-F5344CB8AC3E}">
        <p14:creationId xmlns:p14="http://schemas.microsoft.com/office/powerpoint/2010/main" val="370309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DE51CF-FE21-47DC-8B68-862FCE1264C8}"/>
              </a:ext>
            </a:extLst>
          </p:cNvPr>
          <p:cNvSpPr/>
          <p:nvPr/>
        </p:nvSpPr>
        <p:spPr>
          <a:xfrm>
            <a:off x="2001519" y="1944414"/>
            <a:ext cx="8634949" cy="2372859"/>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zh-TW" sz="1800" b="1" dirty="0">
                <a:solidFill>
                  <a:srgbClr val="C0D446"/>
                </a:solidFill>
                <a:effectLst/>
                <a:ea typeface="DengXian" panose="02010600030101010101" pitchFamily="2" charset="-122"/>
                <a:cs typeface="MS Gothic" panose="020B0609070205080204" pitchFamily="49" charset="-128"/>
              </a:rPr>
              <a:t>有問題嗎？</a:t>
            </a:r>
            <a:endParaRPr lang="en-US" sz="8000" b="1" cap="none" spc="0" dirty="0">
              <a:ln/>
              <a:solidFill>
                <a:srgbClr val="C0D446"/>
              </a:solidFill>
              <a:effectLst/>
            </a:endParaRP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2025</a:t>
            </a:r>
          </a:p>
        </p:txBody>
      </p:sp>
      <p:sp>
        <p:nvSpPr>
          <p:cNvPr id="2" name="Text Placeholder 1">
            <a:extLst>
              <a:ext uri="{FF2B5EF4-FFF2-40B4-BE49-F238E27FC236}">
                <a16:creationId xmlns:a16="http://schemas.microsoft.com/office/drawing/2014/main" id="{67955F1B-9AE9-05C6-52D3-06DF8F146BC0}"/>
              </a:ext>
            </a:extLst>
          </p:cNvPr>
          <p:cNvSpPr>
            <a:spLocks noGrp="1"/>
          </p:cNvSpPr>
          <p:nvPr>
            <p:ph type="body" sz="quarter" idx="11"/>
          </p:nvPr>
        </p:nvSpPr>
        <p:spPr>
          <a:xfrm>
            <a:off x="340093" y="1384614"/>
            <a:ext cx="11511814" cy="276999"/>
          </a:xfrm>
        </p:spPr>
        <p:txBody>
          <a:bodyPr/>
          <a:lstStyle/>
          <a:p>
            <a:endParaRPr lang="en-US" i="1" dirty="0"/>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3059672"/>
            <a:ext cx="10632707" cy="738664"/>
          </a:xfrm>
        </p:spPr>
        <p:txBody>
          <a:bodyPr/>
          <a:lstStyle/>
          <a:p>
            <a:r>
              <a:rPr lang="zh-TW" sz="4800" b="1" dirty="0">
                <a:solidFill>
                  <a:srgbClr val="C0D446"/>
                </a:solidFill>
                <a:effectLst/>
                <a:ea typeface="DengXian" panose="02010600030101010101" pitchFamily="2" charset="-122"/>
                <a:cs typeface="Calibri" panose="020F0502020204030204" pitchFamily="34" charset="0"/>
              </a:rPr>
              <a:t>謝謝！</a:t>
            </a:r>
            <a:endParaRPr lang="en-US" sz="4800" b="1"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ECB9F0-BBA1-EC0F-D411-85F7D5FA2326}"/>
              </a:ext>
            </a:extLst>
          </p:cNvPr>
          <p:cNvPicPr>
            <a:picLocks noChangeAspect="1"/>
          </p:cNvPicPr>
          <p:nvPr/>
        </p:nvPicPr>
        <p:blipFill>
          <a:blip r:embed="rId4"/>
          <a:srcRect/>
          <a:stretch/>
        </p:blipFill>
        <p:spPr bwMode="auto">
          <a:xfrm>
            <a:off x="1639165" y="1095276"/>
            <a:ext cx="8791215" cy="3692311"/>
          </a:xfrm>
          <a:prstGeom prst="rect">
            <a:avLst/>
          </a:prstGeom>
          <a:noFill/>
          <a:ln>
            <a:noFill/>
          </a:ln>
        </p:spPr>
      </p:pic>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2" imgH="272" progId="TCLayout.ActiveDocument.1">
                  <p:embed/>
                </p:oleObj>
              </mc:Choice>
              <mc:Fallback>
                <p:oleObj name="think-cell Slide" r:id="rId5"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34FDF49-62D2-D86C-171C-F2A020B81983}"/>
              </a:ext>
            </a:extLst>
          </p:cNvPr>
          <p:cNvSpPr>
            <a:spLocks noGrp="1"/>
          </p:cNvSpPr>
          <p:nvPr>
            <p:ph type="ctrTitle"/>
          </p:nvPr>
        </p:nvSpPr>
        <p:spPr/>
        <p:txBody>
          <a:bodyPr/>
          <a:lstStyle/>
          <a:p>
            <a:endParaRPr lang="en-US"/>
          </a:p>
        </p:txBody>
      </p:sp>
      <p:sp>
        <p:nvSpPr>
          <p:cNvPr id="9" name="Subtitle 8">
            <a:extLst>
              <a:ext uri="{FF2B5EF4-FFF2-40B4-BE49-F238E27FC236}">
                <a16:creationId xmlns:a16="http://schemas.microsoft.com/office/drawing/2014/main" id="{88F1DD34-258E-EB27-BFFD-4B007CA9E8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448684"/>
          </a:xfrm>
        </p:spPr>
        <p:txBody>
          <a:bodyPr/>
          <a:lstStyle/>
          <a:p>
            <a:pPr marL="285750" marR="0" lvl="0" indent="-285750">
              <a:lnSpc>
                <a:spcPct val="150000"/>
              </a:lnSpc>
              <a:buFont typeface="Arial" panose="020B0604020202020204" pitchFamily="34" charset="0"/>
              <a:buChar char="•"/>
              <a:tabLst>
                <a:tab pos="457200" algn="l"/>
              </a:tabLst>
            </a:pPr>
            <a:r>
              <a:rPr lang="zh-TW"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rPr>
              <a:t>確定食物與我們息息相關至少有兩種方式。</a:t>
            </a:r>
            <a:endParaRPr lang="en-US" altLang="zh-TW" sz="3200" dirty="0">
              <a:solidFill>
                <a:schemeClr val="accent1"/>
              </a:solidFill>
              <a:latin typeface="Calibri" panose="020F0502020204030204" pitchFamily="34" charset="0"/>
              <a:ea typeface="DengXian" panose="02010600030101010101" pitchFamily="2" charset="-122"/>
              <a:cs typeface="Times New Roman" panose="02020603050405020304" pitchFamily="18" charset="0"/>
            </a:endParaRPr>
          </a:p>
          <a:p>
            <a:pPr marL="285750" marR="0" lvl="0" indent="-285750">
              <a:lnSpc>
                <a:spcPct val="150000"/>
              </a:lnSpc>
              <a:buFont typeface="Arial" panose="020B0604020202020204" pitchFamily="34" charset="0"/>
              <a:buChar char="•"/>
              <a:tabLst>
                <a:tab pos="457200" algn="l"/>
              </a:tabLst>
            </a:pPr>
            <a:r>
              <a:rPr lang="zh-TW"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rPr>
              <a:t>解釋哪些食物構成了健康的飲食模式。</a:t>
            </a:r>
            <a:endParaRPr lang="en-US"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endParaRPr>
          </a:p>
          <a:p>
            <a:pPr marL="285750" indent="-285750">
              <a:lnSpc>
                <a:spcPct val="150000"/>
              </a:lnSpc>
              <a:buFont typeface="Arial" panose="020B0604020202020204" pitchFamily="34" charset="0"/>
              <a:buChar char="•"/>
            </a:pPr>
            <a:r>
              <a:rPr lang="zh-TW" sz="3200" dirty="0">
                <a:solidFill>
                  <a:schemeClr val="accent1"/>
                </a:solidFill>
                <a:effectLst/>
                <a:latin typeface="DengXian" panose="02010600030101010101" pitchFamily="2" charset="-122"/>
                <a:ea typeface="DengXian" panose="02010600030101010101" pitchFamily="2" charset="-122"/>
                <a:cs typeface="MS Gothic" panose="020B0609070205080204" pitchFamily="49" charset="-128"/>
              </a:rPr>
              <a:t>描述探索食物與文化之間關聯的方法</a:t>
            </a:r>
            <a:r>
              <a:rPr lang="zh-TW" sz="3200" dirty="0">
                <a:solidFill>
                  <a:schemeClr val="accent1"/>
                </a:solidFill>
                <a:effectLst/>
                <a:latin typeface="DengXian" panose="02010600030101010101" pitchFamily="2" charset="-122"/>
                <a:ea typeface="DengXian" panose="02010600030101010101" pitchFamily="2" charset="-122"/>
              </a:rPr>
              <a:t>。</a:t>
            </a:r>
            <a:endParaRPr lang="en-GB" sz="3200" dirty="0">
              <a:solidFill>
                <a:schemeClr val="accent1"/>
              </a:solidFill>
              <a:latin typeface="DengXian" panose="02010600030101010101" pitchFamily="2" charset="-122"/>
              <a:ea typeface="DengXian" panose="02010600030101010101" pitchFamily="2" charset="-122"/>
            </a:endParaRP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660535"/>
            <a:ext cx="10450413" cy="738664"/>
          </a:xfrm>
        </p:spPr>
        <p:txBody>
          <a:bodyPr vert="horz"/>
          <a:lstStyle/>
          <a:p>
            <a:pPr marL="0" marR="0"/>
            <a:r>
              <a:rPr lang="zh-TW" dirty="0">
                <a:effectLst/>
                <a:latin typeface="Calibri" panose="020F0502020204030204" pitchFamily="34" charset="0"/>
                <a:ea typeface="MS Mincho" panose="02020609040205080304" pitchFamily="49" charset="-128"/>
                <a:cs typeface="MS Mincho" panose="02020609040205080304" pitchFamily="49" charset="-128"/>
              </a:rPr>
              <a:t>目標：</a:t>
            </a:r>
            <a:endParaRPr lang="en-US"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3" y="281411"/>
            <a:ext cx="5561943" cy="738664"/>
          </a:xfrm>
        </p:spPr>
        <p:txBody>
          <a:bodyPr/>
          <a:lstStyle/>
          <a:p>
            <a:pPr marL="0" marR="0"/>
            <a:r>
              <a:rPr lang="zh-CN" sz="4800" b="1" dirty="0">
                <a:effectLst/>
                <a:latin typeface="Calibri" panose="020F0502020204030204" pitchFamily="34" charset="0"/>
                <a:ea typeface="DengXian" panose="02010600030101010101" pitchFamily="2" charset="-122"/>
                <a:cs typeface="Arial" panose="020B0604020202020204" pitchFamily="34" charset="0"/>
              </a:rPr>
              <a:t>與食物建立關聯。</a:t>
            </a:r>
            <a:endParaRPr lang="en-US" sz="4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4" y="1384614"/>
            <a:ext cx="5561943" cy="3754874"/>
          </a:xfrm>
        </p:spPr>
        <p:txBody>
          <a:bodyPr vert="horz" lIns="0" tIns="0" rIns="0" bIns="0" rtlCol="0">
            <a:spAutoFit/>
          </a:bodyPr>
          <a:lstStyle/>
          <a:p>
            <a:pPr marL="342900" marR="0" lvl="0" indent="-342900">
              <a:buFont typeface="Symbol" panose="05050102010706020507" pitchFamily="18" charset="2"/>
              <a:buChar char=""/>
            </a:pPr>
            <a:r>
              <a:rPr lang="zh-TW" sz="32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rPr>
              <a:t>學習烹飪、食物準備和膳食規劃技能。</a:t>
            </a:r>
            <a:endParaRPr lang="en-US" sz="3200" dirty="0">
              <a:solidFill>
                <a:schemeClr val="accent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Symbol" panose="05050102010706020507" pitchFamily="18" charset="2"/>
              <a:buChar char=""/>
            </a:pPr>
            <a:r>
              <a:rPr lang="zh-CN" sz="3200" dirty="0">
                <a:solidFill>
                  <a:schemeClr val="accent1"/>
                </a:solidFill>
                <a:effectLst/>
                <a:latin typeface="Calibri" panose="020F0502020204030204" pitchFamily="34" charset="0"/>
                <a:ea typeface="DengXian" panose="02010600030101010101" pitchFamily="2" charset="-122"/>
                <a:cs typeface="Arial" panose="020B0604020202020204" pitchFamily="34" charset="0"/>
              </a:rPr>
              <a:t>探索食物來自哪裡。</a:t>
            </a:r>
            <a:endParaRPr lang="en-US" altLang="zh-CN" sz="3200" dirty="0">
              <a:solidFill>
                <a:schemeClr val="accent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Symbol" panose="05050102010706020507" pitchFamily="18" charset="2"/>
              <a:buChar char=""/>
            </a:pPr>
            <a:r>
              <a:rPr lang="zh-TW" sz="3200" dirty="0">
                <a:solidFill>
                  <a:schemeClr val="accent1"/>
                </a:solidFill>
                <a:effectLst/>
                <a:latin typeface="Calibri" panose="020F0502020204030204" pitchFamily="34" charset="0"/>
                <a:ea typeface="MS Mincho" panose="02020609040205080304" pitchFamily="49" charset="-128"/>
                <a:cs typeface="Arial" panose="020B0604020202020204" pitchFamily="34" charset="0"/>
              </a:rPr>
              <a:t>了解社區資源，例如補充營養援助計劃</a:t>
            </a:r>
            <a:r>
              <a:rPr lang="en-US" sz="3200" dirty="0">
                <a:solidFill>
                  <a:schemeClr val="accent1"/>
                </a:solidFill>
                <a:effectLst/>
                <a:latin typeface="Calibri" panose="020F0502020204030204" pitchFamily="34" charset="0"/>
                <a:ea typeface="MS Mincho" panose="02020609040205080304" pitchFamily="49" charset="-128"/>
                <a:cs typeface="Arial" panose="020B0604020202020204" pitchFamily="34" charset="0"/>
              </a:rPr>
              <a:t>(SNAP)</a:t>
            </a:r>
            <a:r>
              <a:rPr lang="zh-TW" sz="3200" dirty="0">
                <a:solidFill>
                  <a:schemeClr val="accent1"/>
                </a:solidFill>
                <a:effectLst/>
                <a:latin typeface="Calibri" panose="020F0502020204030204" pitchFamily="34" charset="0"/>
                <a:ea typeface="MS Mincho" panose="02020609040205080304" pitchFamily="49" charset="-128"/>
                <a:cs typeface="Arial" panose="020B0604020202020204" pitchFamily="34" charset="0"/>
              </a:rPr>
              <a:t>、婦女、嬰兒和兒童計劃</a:t>
            </a:r>
            <a:r>
              <a:rPr lang="en-US" sz="3200" dirty="0">
                <a:solidFill>
                  <a:schemeClr val="accent1"/>
                </a:solidFill>
                <a:effectLst/>
                <a:latin typeface="Calibri" panose="020F0502020204030204" pitchFamily="34" charset="0"/>
                <a:ea typeface="MS Mincho" panose="02020609040205080304" pitchFamily="49" charset="-128"/>
                <a:cs typeface="Arial" panose="020B0604020202020204" pitchFamily="34" charset="0"/>
              </a:rPr>
              <a:t>(WIC) </a:t>
            </a:r>
            <a:r>
              <a:rPr lang="zh-TW" sz="3200" dirty="0">
                <a:solidFill>
                  <a:schemeClr val="accent1"/>
                </a:solidFill>
                <a:effectLst/>
                <a:latin typeface="Calibri" panose="020F0502020204030204" pitchFamily="34" charset="0"/>
                <a:ea typeface="MS Mincho" panose="02020609040205080304" pitchFamily="49" charset="-128"/>
                <a:cs typeface="Arial" panose="020B0604020202020204" pitchFamily="34" charset="0"/>
              </a:rPr>
              <a:t>和當地食品銀行。</a:t>
            </a:r>
            <a:endParaRPr lang="en-US" sz="3200" dirty="0">
              <a:solidFill>
                <a:schemeClr val="accent1"/>
              </a:solidFill>
              <a:latin typeface="+mj-lt"/>
              <a:ea typeface="+mj-ea"/>
              <a:cs typeface="+mj-cs"/>
            </a:endParaRPr>
          </a:p>
        </p:txBody>
      </p:sp>
      <p:sp>
        <p:nvSpPr>
          <p:cNvPr id="6" name="Picture Placeholder 5">
            <a:extLst>
              <a:ext uri="{FF2B5EF4-FFF2-40B4-BE49-F238E27FC236}">
                <a16:creationId xmlns:a16="http://schemas.microsoft.com/office/drawing/2014/main" id="{DCA76805-50E7-2865-8748-4BACB7342A4B}"/>
              </a:ext>
            </a:extLst>
          </p:cNvPr>
          <p:cNvSpPr>
            <a:spLocks noGrp="1"/>
          </p:cNvSpPr>
          <p:nvPr>
            <p:ph type="pic" sz="quarter" idx="15"/>
          </p:nvPr>
        </p:nvSpPr>
        <p:spPr/>
        <p:txBody>
          <a:bodyPr/>
          <a:lstStyle/>
          <a:p>
            <a:endParaRPr lang="en-US"/>
          </a:p>
        </p:txBody>
      </p:sp>
      <p:pic>
        <p:nvPicPr>
          <p:cNvPr id="2" name="Photo" descr="Decorative photo: A crate of fresh oranges.">
            <a:extLst>
              <a:ext uri="{FF2B5EF4-FFF2-40B4-BE49-F238E27FC236}">
                <a16:creationId xmlns:a16="http://schemas.microsoft.com/office/drawing/2014/main" id="{AF1D7E99-714D-9453-00C7-363134B19FCD}"/>
              </a:ext>
            </a:extLst>
          </p:cNvPr>
          <p:cNvPicPr>
            <a:picLocks noChangeAspect="1"/>
          </p:cNvPicPr>
          <p:nvPr/>
        </p:nvPicPr>
        <p:blipFill>
          <a:blip r:embed="rId3"/>
          <a:srcRect l="486" r="486"/>
          <a:stretch/>
        </p:blipFill>
        <p:spPr>
          <a:xfrm>
            <a:off x="6992875" y="527541"/>
            <a:ext cx="4491554" cy="5735183"/>
          </a:xfrm>
          <a:prstGeom prst="rect">
            <a:avLst/>
          </a:prstGeom>
        </p:spPr>
      </p:pic>
      <p:sp>
        <p:nvSpPr>
          <p:cNvPr id="7" name="TextBox 6">
            <a:extLst>
              <a:ext uri="{FF2B5EF4-FFF2-40B4-BE49-F238E27FC236}">
                <a16:creationId xmlns:a16="http://schemas.microsoft.com/office/drawing/2014/main" id="{227BD312-D1F8-F778-F215-1369BB8BB851}"/>
              </a:ext>
            </a:extLst>
          </p:cNvPr>
          <p:cNvSpPr txBox="1"/>
          <p:nvPr/>
        </p:nvSpPr>
        <p:spPr>
          <a:xfrm>
            <a:off x="8443019" y="633045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corative photo: RDN/NDTR/practitioner holding a tray of food in a hospital patient's room">
            <a:extLst>
              <a:ext uri="{FF2B5EF4-FFF2-40B4-BE49-F238E27FC236}">
                <a16:creationId xmlns:a16="http://schemas.microsoft.com/office/drawing/2014/main" id="{17CAD7DA-6D18-84D9-5598-568F156AE24F}"/>
              </a:ext>
            </a:extLst>
          </p:cNvPr>
          <p:cNvPicPr>
            <a:picLocks noGrp="1" noChangeAspect="1"/>
          </p:cNvPicPr>
          <p:nvPr>
            <p:ph type="pic" sz="quarter" idx="15"/>
          </p:nvPr>
        </p:nvPicPr>
        <p:blipFill rotWithShape="1">
          <a:blip r:embed="rId3"/>
          <a:srcRect l="11224" r="24056"/>
          <a:stretch/>
        </p:blipFill>
        <p:spPr>
          <a:xfrm>
            <a:off x="6361504" y="567267"/>
            <a:ext cx="5490403" cy="5655733"/>
          </a:xfrm>
        </p:spPr>
      </p:pic>
      <p:sp>
        <p:nvSpPr>
          <p:cNvPr id="4" name="Title 1">
            <a:extLst>
              <a:ext uri="{FF2B5EF4-FFF2-40B4-BE49-F238E27FC236}">
                <a16:creationId xmlns:a16="http://schemas.microsoft.com/office/drawing/2014/main" id="{AB838939-2470-3CDD-5842-14575EE417D6}"/>
              </a:ext>
            </a:extLst>
          </p:cNvPr>
          <p:cNvSpPr txBox="1">
            <a:spLocks/>
          </p:cNvSpPr>
          <p:nvPr/>
        </p:nvSpPr>
        <p:spPr>
          <a:xfrm>
            <a:off x="298053" y="2385892"/>
            <a:ext cx="5650804" cy="147732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3200" b="0" kern="1200" dirty="0">
                <a:solidFill>
                  <a:schemeClr val="accent1"/>
                </a:solidFill>
                <a:latin typeface="+mj-lt"/>
                <a:ea typeface="Cambria" panose="02040503050406030204" pitchFamily="18" charset="0"/>
                <a:cs typeface="+mj-cs"/>
              </a:defRPr>
            </a:lvl1pPr>
          </a:lstStyle>
          <a:p>
            <a:pPr marL="0" marR="0"/>
            <a:r>
              <a:rPr lang="zh-TW" sz="4800" b="1" dirty="0">
                <a:effectLst/>
                <a:latin typeface="MS Mincho" panose="02020609040205080304" pitchFamily="49" charset="-128"/>
                <a:ea typeface="PMingLiU" panose="02020500000000000000" pitchFamily="18" charset="-120"/>
                <a:cs typeface="MS Mincho" panose="02020609040205080304" pitchFamily="49" charset="-128"/>
              </a:rPr>
              <a:t>在健康方面，</a:t>
            </a:r>
            <a:endParaRPr lang="en-US" sz="4800" b="1" dirty="0">
              <a:effectLst/>
              <a:latin typeface="Calibri" panose="020F0502020204030204" pitchFamily="34" charset="0"/>
              <a:ea typeface="DengXian" panose="02010600030101010101" pitchFamily="2" charset="-122"/>
              <a:cs typeface="Arial" panose="020B0604020202020204" pitchFamily="34" charset="0"/>
            </a:endParaRPr>
          </a:p>
          <a:p>
            <a:r>
              <a:rPr lang="zh-TW" sz="4800" b="1" i="1" dirty="0">
                <a:effectLst/>
                <a:ea typeface="MS Mincho" panose="02020609040205080304" pitchFamily="49" charset="-128"/>
                <a:cs typeface="MS Mincho" panose="02020609040205080304" pitchFamily="49" charset="-128"/>
              </a:rPr>
              <a:t>食物與我們息息相關</a:t>
            </a:r>
            <a:endParaRPr lang="en-GB" sz="4800" b="1" dirty="0">
              <a:ea typeface="+mj-ea"/>
            </a:endParaRPr>
          </a:p>
        </p:txBody>
      </p:sp>
      <p:sp>
        <p:nvSpPr>
          <p:cNvPr id="2" name="TextBox 1">
            <a:extLst>
              <a:ext uri="{FF2B5EF4-FFF2-40B4-BE49-F238E27FC236}">
                <a16:creationId xmlns:a16="http://schemas.microsoft.com/office/drawing/2014/main" id="{3BC799E5-BE73-9B7A-7BF8-05E40CDE93D4}"/>
              </a:ext>
            </a:extLst>
          </p:cNvPr>
          <p:cNvSpPr txBox="1"/>
          <p:nvPr/>
        </p:nvSpPr>
        <p:spPr>
          <a:xfrm>
            <a:off x="8497175" y="636779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15250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02F08C-1756-EED9-DD52-18EA99BA4057}"/>
              </a:ext>
            </a:extLst>
          </p:cNvPr>
          <p:cNvSpPr>
            <a:spLocks noGrp="1"/>
          </p:cNvSpPr>
          <p:nvPr>
            <p:ph type="pic" sz="quarter" idx="10"/>
          </p:nvPr>
        </p:nvSpPr>
        <p:spPr/>
        <p:txBody>
          <a:bodyPr/>
          <a:lstStyle/>
          <a:p>
            <a:pPr>
              <a:lnSpc>
                <a:spcPct val="150000"/>
              </a:lnSpc>
            </a:pPr>
            <a:endParaRPr lang="en-US" dirty="0"/>
          </a:p>
        </p:txBody>
      </p:sp>
      <p:sp>
        <p:nvSpPr>
          <p:cNvPr id="12" name="Title 1">
            <a:extLst>
              <a:ext uri="{FF2B5EF4-FFF2-40B4-BE49-F238E27FC236}">
                <a16:creationId xmlns:a16="http://schemas.microsoft.com/office/drawing/2014/main" id="{71E25908-E670-8204-9AF6-C6E23497BD28}"/>
              </a:ext>
            </a:extLst>
          </p:cNvPr>
          <p:cNvSpPr>
            <a:spLocks noGrp="1"/>
          </p:cNvSpPr>
          <p:nvPr>
            <p:ph type="ctrTitle"/>
          </p:nvPr>
        </p:nvSpPr>
        <p:spPr>
          <a:xfrm>
            <a:off x="225993" y="166378"/>
            <a:ext cx="6363994" cy="1354217"/>
          </a:xfrm>
        </p:spPr>
        <p:txBody>
          <a:bodyPr vert="horz"/>
          <a:lstStyle/>
          <a:p>
            <a:pPr marL="0" marR="0"/>
            <a:r>
              <a:rPr lang="zh-CN" b="1" dirty="0">
                <a:effectLst/>
                <a:latin typeface="Calibri" panose="020F0502020204030204" pitchFamily="34" charset="0"/>
                <a:ea typeface="DengXian" panose="02010600030101010101" pitchFamily="2" charset="-122"/>
                <a:cs typeface="Arial" panose="020B0604020202020204" pitchFamily="34" charset="0"/>
              </a:rPr>
              <a:t>健康飲食模式</a:t>
            </a:r>
            <a:endParaRPr lang="en-US"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13" name="Text Placeholder 4">
            <a:extLst>
              <a:ext uri="{FF2B5EF4-FFF2-40B4-BE49-F238E27FC236}">
                <a16:creationId xmlns:a16="http://schemas.microsoft.com/office/drawing/2014/main" id="{D209C7F1-2B7E-F819-7CD9-1AB143893888}"/>
              </a:ext>
            </a:extLst>
          </p:cNvPr>
          <p:cNvSpPr txBox="1">
            <a:spLocks/>
          </p:cNvSpPr>
          <p:nvPr/>
        </p:nvSpPr>
        <p:spPr>
          <a:xfrm>
            <a:off x="425682" y="1474619"/>
            <a:ext cx="470333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r>
              <a:rPr lang="zh-CN" sz="3200" dirty="0">
                <a:solidFill>
                  <a:schemeClr val="accent1"/>
                </a:solidFill>
                <a:effectLst/>
                <a:latin typeface="Calibri" panose="020F0502020204030204" pitchFamily="34" charset="0"/>
                <a:ea typeface="DengXian" panose="02010600030101010101" pitchFamily="2" charset="-122"/>
                <a:cs typeface="Arial" panose="020B0604020202020204" pitchFamily="34" charset="0"/>
              </a:rPr>
              <a:t>包括：</a:t>
            </a:r>
            <a:endParaRPr lang="en-US" sz="3200" dirty="0">
              <a:solidFill>
                <a:schemeClr val="accent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Arial" panose="020B0604020202020204" pitchFamily="34" charset="0"/>
              <a:buChar char="•"/>
              <a:tabLst>
                <a:tab pos="457200" algn="l"/>
              </a:tabLst>
            </a:pPr>
            <a:r>
              <a:rPr lang="zh-TW" sz="32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rPr>
              <a:t>蔬菜類</a:t>
            </a:r>
            <a:endParaRPr lang="en-US"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32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rPr>
              <a:t>水果類</a:t>
            </a:r>
            <a:endParaRPr lang="en-US"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3200" dirty="0">
                <a:solidFill>
                  <a:schemeClr val="accent1"/>
                </a:solidFill>
                <a:effectLst/>
                <a:latin typeface="Calibri" panose="020F0502020204030204" pitchFamily="34" charset="0"/>
                <a:ea typeface="MS Mincho" panose="02020609040205080304" pitchFamily="49" charset="-128"/>
                <a:cs typeface="Times New Roman" panose="02020603050405020304" pitchFamily="18" charset="0"/>
              </a:rPr>
              <a:t>穀物類</a:t>
            </a:r>
            <a:r>
              <a:rPr lang="zh-CN" sz="3200" dirty="0">
                <a:solidFill>
                  <a:schemeClr val="accent1"/>
                </a:solidFill>
                <a:effectLst/>
                <a:latin typeface="Calibri" panose="020F0502020204030204" pitchFamily="34" charset="0"/>
                <a:ea typeface="MS Mincho" panose="02020609040205080304" pitchFamily="49" charset="-128"/>
                <a:cs typeface="Times New Roman" panose="02020603050405020304" pitchFamily="18" charset="0"/>
              </a:rPr>
              <a:t>，特別是全穀物</a:t>
            </a:r>
            <a:endParaRPr lang="en-US"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32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rPr>
              <a:t>蛋白質食物</a:t>
            </a:r>
            <a:endParaRPr lang="en-US"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3200" dirty="0">
                <a:solidFill>
                  <a:schemeClr val="accent1"/>
                </a:solidFill>
                <a:effectLst/>
                <a:latin typeface="Calibri" panose="020F0502020204030204" pitchFamily="34" charset="0"/>
                <a:ea typeface="MS Mincho" panose="02020609040205080304" pitchFamily="49" charset="-128"/>
                <a:cs typeface="Times New Roman" panose="02020603050405020304" pitchFamily="18" charset="0"/>
              </a:rPr>
              <a:t>低脂或脫脂乳製品或強化大豆版本</a:t>
            </a:r>
            <a:endParaRPr lang="en-US" sz="3200" dirty="0">
              <a:solidFill>
                <a:schemeClr val="accent1"/>
              </a:solidFill>
              <a:effectLst/>
              <a:latin typeface="Calibri" panose="020F0502020204030204" pitchFamily="34" charset="0"/>
              <a:ea typeface="DengXian" panose="02010600030101010101" pitchFamily="2" charset="-122"/>
              <a:cs typeface="Times New Roman" panose="02020603050405020304" pitchFamily="18" charset="0"/>
            </a:endParaRPr>
          </a:p>
          <a:p>
            <a:pPr marL="742950" lvl="1" indent="-457200">
              <a:buFont typeface="Wingdings" panose="05000000000000000000" pitchFamily="2" charset="2"/>
              <a:buChar char="Ø"/>
            </a:pPr>
            <a:endParaRPr lang="en-US" sz="3200" dirty="0">
              <a:solidFill>
                <a:schemeClr val="accent1"/>
              </a:solidFill>
              <a:latin typeface="+mj-lt"/>
              <a:ea typeface="+mj-ea"/>
              <a:cs typeface="+mj-cs"/>
            </a:endParaRPr>
          </a:p>
          <a:p>
            <a:pPr lvl="5"/>
            <a:endParaRPr lang="en-US" sz="3200" dirty="0">
              <a:solidFill>
                <a:schemeClr val="accent1"/>
              </a:solidFill>
            </a:endParaRPr>
          </a:p>
        </p:txBody>
      </p:sp>
      <p:sp>
        <p:nvSpPr>
          <p:cNvPr id="14" name="Text Placeholder 4">
            <a:extLst>
              <a:ext uri="{FF2B5EF4-FFF2-40B4-BE49-F238E27FC236}">
                <a16:creationId xmlns:a16="http://schemas.microsoft.com/office/drawing/2014/main" id="{2B6C4B3A-4681-311B-CC4E-EC4493CC554C}"/>
              </a:ext>
            </a:extLst>
          </p:cNvPr>
          <p:cNvSpPr txBox="1">
            <a:spLocks/>
          </p:cNvSpPr>
          <p:nvPr/>
        </p:nvSpPr>
        <p:spPr>
          <a:xfrm>
            <a:off x="7609490" y="1474619"/>
            <a:ext cx="4209393"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r>
              <a:rPr lang="zh-TW" sz="3200" dirty="0">
                <a:solidFill>
                  <a:schemeClr val="bg1"/>
                </a:solidFill>
                <a:effectLst/>
                <a:latin typeface="Calibri" panose="020F0502020204030204" pitchFamily="34" charset="0"/>
                <a:ea typeface="MS Mincho" panose="02020609040205080304" pitchFamily="49" charset="-128"/>
                <a:cs typeface="Arial" panose="020B0604020202020204" pitchFamily="34" charset="0"/>
              </a:rPr>
              <a:t>限制</a:t>
            </a:r>
            <a:r>
              <a:rPr lang="en-US" sz="3200" dirty="0">
                <a:solidFill>
                  <a:schemeClr val="bg1"/>
                </a:solidFill>
                <a:effectLst/>
                <a:latin typeface="Calibri" panose="020F0502020204030204" pitchFamily="34" charset="0"/>
                <a:ea typeface="MS Mincho" panose="02020609040205080304" pitchFamily="49" charset="-128"/>
                <a:cs typeface="Arial" panose="020B0604020202020204" pitchFamily="34" charset="0"/>
              </a:rPr>
              <a:t>:</a:t>
            </a:r>
            <a:endParaRPr lang="en-US" sz="3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Arial" panose="020B0604020202020204" pitchFamily="34" charset="0"/>
              <a:buChar char="•"/>
              <a:tabLst>
                <a:tab pos="457200" algn="l"/>
              </a:tabLst>
            </a:pPr>
            <a:r>
              <a:rPr lang="zh-TW" sz="3200" dirty="0">
                <a:solidFill>
                  <a:schemeClr val="bg1"/>
                </a:solidFill>
                <a:effectLst/>
                <a:latin typeface="Calibri" panose="020F0502020204030204" pitchFamily="34" charset="0"/>
                <a:ea typeface="MS Mincho" panose="02020609040205080304" pitchFamily="49" charset="-128"/>
                <a:cs typeface="MS Mincho" panose="02020609040205080304" pitchFamily="49" charset="-128"/>
              </a:rPr>
              <a:t>添加糖</a:t>
            </a:r>
            <a:endParaRPr lang="en-US" sz="32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3200" dirty="0">
                <a:solidFill>
                  <a:schemeClr val="bg1"/>
                </a:solidFill>
                <a:effectLst/>
                <a:latin typeface="Calibri" panose="020F0502020204030204" pitchFamily="34" charset="0"/>
                <a:ea typeface="MS Mincho" panose="02020609040205080304" pitchFamily="49" charset="-128"/>
                <a:cs typeface="MS Mincho" panose="02020609040205080304" pitchFamily="49" charset="-128"/>
              </a:rPr>
              <a:t>飽和脂肪</a:t>
            </a:r>
            <a:endParaRPr lang="en-US" altLang="zh-TW" sz="3200" dirty="0">
              <a:solidFill>
                <a:schemeClr val="bg1"/>
              </a:solidFill>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buFont typeface="Arial" panose="020B0604020202020204" pitchFamily="34" charset="0"/>
              <a:buChar char="•"/>
              <a:tabLst>
                <a:tab pos="457200" algn="l"/>
              </a:tabLst>
            </a:pPr>
            <a:r>
              <a:rPr lang="zh-TW" sz="3200" dirty="0">
                <a:solidFill>
                  <a:schemeClr val="bg1"/>
                </a:solidFill>
                <a:effectLst/>
                <a:ea typeface="MS Mincho" panose="02020609040205080304" pitchFamily="49" charset="-128"/>
                <a:cs typeface="MS Mincho" panose="02020609040205080304" pitchFamily="49" charset="-128"/>
              </a:rPr>
              <a:t>鈉</a:t>
            </a:r>
            <a:endParaRPr lang="en-US" sz="3200" dirty="0">
              <a:solidFill>
                <a:schemeClr val="bg1"/>
              </a:solidFill>
              <a:latin typeface="+mj-lt"/>
              <a:ea typeface="+mj-ea"/>
              <a:cs typeface="+mj-cs"/>
            </a:endParaRPr>
          </a:p>
          <a:p>
            <a:pPr lvl="5"/>
            <a:endParaRPr lang="en-US" sz="3200" dirty="0">
              <a:solidFill>
                <a:schemeClr val="bg1"/>
              </a:solidFill>
            </a:endParaRPr>
          </a:p>
        </p:txBody>
      </p:sp>
      <p:sp>
        <p:nvSpPr>
          <p:cNvPr id="17" name="TextBox 16">
            <a:extLst>
              <a:ext uri="{FF2B5EF4-FFF2-40B4-BE49-F238E27FC236}">
                <a16:creationId xmlns:a16="http://schemas.microsoft.com/office/drawing/2014/main" id="{AD8D76B7-0218-45C5-5A45-0F2D7BC10E58}"/>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1233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descr="Decorative photo: Young woman smiling at computer">
            <a:extLst>
              <a:ext uri="{FF2B5EF4-FFF2-40B4-BE49-F238E27FC236}">
                <a16:creationId xmlns:a16="http://schemas.microsoft.com/office/drawing/2014/main" id="{91CB9DF5-C3FF-4898-AC23-0741E00858BE}"/>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3" name="TextBox 2">
            <a:extLst>
              <a:ext uri="{FF2B5EF4-FFF2-40B4-BE49-F238E27FC236}">
                <a16:creationId xmlns:a16="http://schemas.microsoft.com/office/drawing/2014/main" id="{77E09A56-7BDE-057A-28E4-043B6FC8DAE5}"/>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93495"/>
            <a:ext cx="5561943" cy="3908762"/>
          </a:xfrm>
        </p:spPr>
        <p:txBody>
          <a:bodyPr/>
          <a:lstStyle/>
          <a:p>
            <a:pPr marL="342900" marR="0" lvl="0" indent="-342900">
              <a:buFont typeface="Symbol" panose="05050102010706020507" pitchFamily="18" charset="2"/>
              <a:buChar char=""/>
            </a:pPr>
            <a:r>
              <a:rPr lang="zh-TW" sz="32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rPr>
              <a:t>請你的醫生為你轉介到註冊營養師。</a:t>
            </a:r>
            <a:endParaRPr lang="en-US" sz="3200" dirty="0">
              <a:solidFill>
                <a:schemeClr val="accent1"/>
              </a:solidFill>
              <a:effectLst/>
              <a:latin typeface="Calibri" panose="020F0502020204030204" pitchFamily="34" charset="0"/>
              <a:ea typeface="DengXian" panose="02010600030101010101" pitchFamily="2" charset="-122"/>
              <a:cs typeface="Arial" panose="020B0604020202020204" pitchFamily="34" charset="0"/>
            </a:endParaRPr>
          </a:p>
          <a:p>
            <a:pPr marL="342900" marR="0" lvl="0" indent="-342900">
              <a:buFont typeface="Symbol" panose="05050102010706020507" pitchFamily="18" charset="2"/>
              <a:buChar char=""/>
            </a:pPr>
            <a:r>
              <a:rPr lang="zh-TW" sz="32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rPr>
              <a:t>找一個專門針對你的獨特需求的註冊營養師</a:t>
            </a:r>
            <a:endParaRPr lang="en-US" altLang="zh-TW" sz="3200" dirty="0">
              <a:solidFill>
                <a:schemeClr val="accent1"/>
              </a:solidFill>
              <a:effectLst/>
              <a:latin typeface="Calibri" panose="020F0502020204030204" pitchFamily="34" charset="0"/>
              <a:ea typeface="MS Mincho" panose="02020609040205080304" pitchFamily="49" charset="-128"/>
              <a:cs typeface="MS Mincho" panose="02020609040205080304" pitchFamily="49" charset="-128"/>
            </a:endParaRPr>
          </a:p>
          <a:p>
            <a:pPr marL="342900" marR="0" lvl="0" indent="-342900">
              <a:buFont typeface="Symbol" panose="05050102010706020507" pitchFamily="18" charset="2"/>
              <a:buChar char=""/>
            </a:pPr>
            <a:r>
              <a:rPr lang="zh-TW" sz="3200" dirty="0">
                <a:solidFill>
                  <a:schemeClr val="accent1"/>
                </a:solidFill>
                <a:effectLst/>
                <a:ea typeface="MS Mincho" panose="02020609040205080304" pitchFamily="49" charset="-128"/>
                <a:cs typeface="MS Mincho" panose="02020609040205080304" pitchFamily="49" charset="-128"/>
              </a:rPr>
              <a:t>接收個性化的營養信息以滿足你的健康目標。</a:t>
            </a:r>
            <a:endParaRPr lang="en-US" sz="3200" dirty="0">
              <a:solidFill>
                <a:schemeClr val="accent1"/>
              </a:solidFill>
              <a:effectLst/>
              <a:latin typeface="Calibri" panose="020F0502020204030204" pitchFamily="34" charset="0"/>
              <a:ea typeface="DengXian" panose="02010600030101010101" pitchFamily="2" charset="-122"/>
              <a:cs typeface="Arial" panose="020B0604020202020204" pitchFamily="34" charset="0"/>
            </a:endParaRPr>
          </a:p>
          <a:p>
            <a:pPr lvl="5"/>
            <a:endParaRPr lang="en-US" sz="3200" dirty="0">
              <a:solidFill>
                <a:schemeClr val="accent1"/>
              </a:solidFill>
            </a:endParaRPr>
          </a:p>
        </p:txBody>
      </p:sp>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544285"/>
            <a:ext cx="5561943" cy="677108"/>
          </a:xfrm>
        </p:spPr>
        <p:txBody>
          <a:bodyPr vert="horz"/>
          <a:lstStyle/>
          <a:p>
            <a:pPr marL="0" marR="0"/>
            <a:r>
              <a:rPr lang="zh-CN" sz="4400" b="1" dirty="0">
                <a:effectLst/>
                <a:latin typeface="Calibri" panose="020F0502020204030204" pitchFamily="34" charset="0"/>
                <a:ea typeface="DengXian" panose="02010600030101010101" pitchFamily="2" charset="-122"/>
                <a:cs typeface="Arial" panose="020B0604020202020204" pitchFamily="34" charset="0"/>
              </a:rPr>
              <a:t>與營養專家聯絡。</a:t>
            </a:r>
            <a:endParaRPr lang="en-US" sz="44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86661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538883"/>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zh-TW" sz="4000" dirty="0">
                <a:effectLst/>
                <a:latin typeface="Calibri" panose="020F0502020204030204" pitchFamily="34" charset="0"/>
                <a:ea typeface="MS Mincho" panose="02020609040205080304" pitchFamily="49" charset="-128"/>
                <a:cs typeface="Arial" panose="020B0604020202020204" pitchFamily="34" charset="0"/>
              </a:rPr>
              <a:t>要</a:t>
            </a:r>
            <a:r>
              <a:rPr lang="zh-TW" sz="4000" dirty="0">
                <a:effectLst/>
                <a:latin typeface="Calibri" panose="020F0502020204030204" pitchFamily="34" charset="0"/>
                <a:ea typeface="PMingLiU" panose="02020500000000000000" pitchFamily="18" charset="-120"/>
                <a:cs typeface="Arial" panose="020B0604020202020204" pitchFamily="34" charset="0"/>
              </a:rPr>
              <a:t>查找你所在地區的註冊營養師，請訪問</a:t>
            </a:r>
            <a:endParaRPr lang="en-US" altLang="zh-TW" sz="4000" dirty="0">
              <a:effectLst/>
              <a:latin typeface="Calibri" panose="020F0502020204030204" pitchFamily="34" charset="0"/>
              <a:ea typeface="PMingLiU" panose="02020500000000000000" pitchFamily="18" charset="-120"/>
              <a:cs typeface="Arial" panose="020B0604020202020204" pitchFamily="34" charset="0"/>
            </a:endParaRPr>
          </a:p>
          <a:p>
            <a:pPr algn="ct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650286"/>
            <a:ext cx="5860472" cy="1354217"/>
          </a:xfrm>
        </p:spPr>
        <p:txBody>
          <a:bodyPr vert="horz"/>
          <a:lstStyle/>
          <a:p>
            <a:pPr marL="0" marR="0"/>
            <a:r>
              <a:rPr lang="zh-TW" sz="4400" b="1" dirty="0">
                <a:effectLst/>
                <a:latin typeface="Calibri" panose="020F0502020204030204" pitchFamily="34" charset="0"/>
                <a:ea typeface="PMingLiU" panose="02020500000000000000" pitchFamily="18" charset="-120"/>
                <a:cs typeface="Arial" panose="020B0604020202020204" pitchFamily="34" charset="0"/>
              </a:rPr>
              <a:t>在我們的文化方面，</a:t>
            </a:r>
            <a:br>
              <a:rPr lang="en-US" sz="4400" b="1" dirty="0">
                <a:effectLst/>
                <a:latin typeface="Calibri" panose="020F0502020204030204" pitchFamily="34" charset="0"/>
                <a:ea typeface="DengXian" panose="02010600030101010101" pitchFamily="2" charset="-122"/>
                <a:cs typeface="Arial" panose="020B0604020202020204" pitchFamily="34" charset="0"/>
              </a:rPr>
            </a:br>
            <a:r>
              <a:rPr lang="zh-TW" sz="4400" b="1" i="1" dirty="0">
                <a:effectLst/>
                <a:ea typeface="MS Mincho" panose="02020609040205080304" pitchFamily="49" charset="-128"/>
                <a:cs typeface="MS Mincho" panose="02020609040205080304" pitchFamily="49" charset="-128"/>
              </a:rPr>
              <a:t>食物與我們息息相關</a:t>
            </a:r>
            <a:endParaRPr lang="en-GB" sz="4400" b="1" i="1" dirty="0"/>
          </a:p>
        </p:txBody>
      </p:sp>
      <p:sp>
        <p:nvSpPr>
          <p:cNvPr id="6" name="TextBox 5">
            <a:extLst>
              <a:ext uri="{FF2B5EF4-FFF2-40B4-BE49-F238E27FC236}">
                <a16:creationId xmlns:a16="http://schemas.microsoft.com/office/drawing/2014/main" id="{4F6A5D04-2EE8-1BA8-93DE-B7E2736E1532}"/>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7" name="Picture 2" descr="eatright logo">
            <a:extLst>
              <a:ext uri="{FF2B5EF4-FFF2-40B4-BE49-F238E27FC236}">
                <a16:creationId xmlns:a16="http://schemas.microsoft.com/office/drawing/2014/main" id="{E9483347-1586-25D3-E8C9-075ABCFAA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3266</TotalTime>
  <Words>2977</Words>
  <Application>Microsoft Office PowerPoint</Application>
  <PresentationFormat>Widescreen</PresentationFormat>
  <Paragraphs>184</Paragraphs>
  <Slides>16</Slides>
  <Notes>16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30" baseType="lpstr">
      <vt:lpstr>DengXian</vt:lpstr>
      <vt:lpstr>MS Mincho</vt: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2025</vt:lpstr>
      <vt:lpstr>PowerPoint Presentation</vt:lpstr>
      <vt:lpstr>目標：</vt:lpstr>
      <vt:lpstr>與食物建立關聯。</vt:lpstr>
      <vt:lpstr>PowerPoint Presentation</vt:lpstr>
      <vt:lpstr>健康飲食模式</vt:lpstr>
      <vt:lpstr>與營養專家聯絡。</vt:lpstr>
      <vt:lpstr>PowerPoint Presentation</vt:lpstr>
      <vt:lpstr>在我們的文化方面， 食物與我們息息相關</vt:lpstr>
      <vt:lpstr>探索食物與文化之間的關聯。</vt:lpstr>
      <vt:lpstr>在我們的家人和朋友方面， 食物與我們息息相關</vt:lpstr>
      <vt:lpstr>在人生的每個階段， 食物與我們 息息相關 </vt:lpstr>
      <vt:lpstr>在人生的各個階段建立關聯</vt:lpstr>
      <vt:lpstr>National  Nutrition Month®</vt:lpstr>
      <vt:lpstr>National Nutrition Month® 2025</vt:lpstr>
      <vt:lpstr>謝謝！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9</cp:revision>
  <dcterms:created xsi:type="dcterms:W3CDTF">2023-11-10T18:49:27Z</dcterms:created>
  <dcterms:modified xsi:type="dcterms:W3CDTF">2024-12-09T17:08:38Z</dcterms:modified>
</cp:coreProperties>
</file>