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41B4D4-07E3-427B-8874-58895625BA7C}" v="13" dt="2024-12-11T15:34:43.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95"/>
  </p:normalViewPr>
  <p:slideViewPr>
    <p:cSldViewPr snapToGrid="0">
      <p:cViewPr varScale="1">
        <p:scale>
          <a:sx n="61" d="100"/>
          <a:sy n="61" d="100"/>
        </p:scale>
        <p:origin x="812" y="8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4"/>
    </p:cViewPr>
  </p:sorterViewPr>
  <p:notesViewPr>
    <p:cSldViewPr snapToGrid="0">
      <p:cViewPr>
        <p:scale>
          <a:sx n="110" d="100"/>
          <a:sy n="110" d="100"/>
        </p:scale>
        <p:origin x="1348" y="-17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_______________،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________________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متدرب</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متدربة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إلخ</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عضو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النظم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ar-EG"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a:effectLst/>
                <a:latin typeface="Calibri" panose="020F0502020204030204" pitchFamily="34" charset="0"/>
                <a:ea typeface="Times New Roman" panose="02020603050405020304" pitchFamily="18" charset="0"/>
                <a:cs typeface="Calibri" panose="020F0502020204030204" pitchFamily="34" charset="0"/>
              </a:rPr>
              <a:t>Academy of Nutrition and Dietetics</a:t>
            </a:r>
            <a:r>
              <a:rPr lang="ar-EG"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منظمة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لمتخصصي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يلعب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أعضاء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(NDTRs)،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دورًا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رئيسيًا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تشكيل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الخيارات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للجمهور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ملتزمون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بتحسين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بصفتهم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خبراء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يعملون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أدوار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تأثير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إيجابي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مرضاهم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وعملائهم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ومجتمعاتهم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مجموعة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متنوعة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البيئات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موثوق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أنواع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يجب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توظيف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أنحاء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المجتمع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مجالات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المستشفيات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وعيادات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ودور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رعاية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المسنين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وغيرها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ويستخدمون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معرفتهم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التغذوية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الأشخاص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إجراء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تغييرات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إيجابية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حياتهم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تجربة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الوصفات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باستخدام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تقنيات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والتقاليد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الثقافية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المفضلة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لديك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تجربة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النكهات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الجديدة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الاستمتاع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العائلة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الأصدقاء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عندما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ممكنًا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الرغم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فريدة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معينة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ذاتها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شائعة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المطابخ</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العالمية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ومعناها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والتوابل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المستخدمة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تحتوي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البقوليات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والأرز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فاصوليا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حمراء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سوداء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لوبيا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الأرز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الأبيض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تتراوح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النكهة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خفيفة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حسب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التوابل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المستخدمة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هل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التفكير</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أمثلة</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يرغب</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أحدكم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في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مشاركة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كيفية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تخطيطه</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لاستكشاف</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العلاقة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بين</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الطعام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والثقافة</a:t>
            </a:r>
            <a:r>
              <a:rPr lang="en-US" sz="1200" i="1" dirty="0">
                <a:effectLst/>
                <a:latin typeface="Calibri" panose="020F0502020204030204" pitchFamily="34" charset="0"/>
                <a:ea typeface="Times New Roman" panose="02020603050405020304" pitchFamily="18" charset="0"/>
              </a:rPr>
              <a:t>؟</a:t>
            </a:r>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يجمعنا</a:t>
            </a:r>
            <a:r>
              <a:rPr lang="en-US" sz="1200" dirty="0">
                <a:solidFill>
                  <a:srgbClr val="4472C4"/>
                </a:solidFill>
                <a:effectLst/>
                <a:latin typeface="Calibri" panose="020F0502020204030204" pitchFamily="34" charset="0"/>
                <a:ea typeface="Times New Roman" panose="02020603050405020304" pitchFamily="18" charset="0"/>
                <a:cs typeface="Calibri" panose="020F0502020204030204" pitchFamily="34" charset="0"/>
              </a:rPr>
              <a:t> </a:t>
            </a:r>
            <a:r>
              <a:rPr lang="en-US" sz="14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بعائلتنا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وأصدقائنا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فكر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المناسبات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تتعلق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سواء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كانت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احتفالاً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بعطلة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رسمية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مناسبة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خاصة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ميلاد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الاستمتاع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عطلة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نهاية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مشاركة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فرصة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تحضيرها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المكونات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هناك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مزايا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لمشاركة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أظهر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محدود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الأبحاث</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تكرار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تضم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مراهقين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تحسين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للفواكه</a:t>
            </a:r>
            <a:r>
              <a:rPr lang="en-US" sz="1200" dirty="0">
                <a:effectLst/>
                <a:latin typeface="Calibri" panose="020F0502020204030204" pitchFamily="34" charset="0"/>
                <a:ea typeface="Times New Roman" panose="02020603050405020304" pitchFamily="18" charset="0"/>
                <a:cs typeface="Calibri" panose="020F0502020204030204" pitchFamily="34" charset="0"/>
              </a:rPr>
              <a:t> و/</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الخضروات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الكالسيوم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اللجنة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الاستشارية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للمبادئ</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التوجيهية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2015.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التقرير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للجنة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الاستشارية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للمبادئ</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التوجيهية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2015: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تقرير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استشاري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لوزير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الإنسانية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ووزير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وزارة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الأمريكية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دائرة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البحوث</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الزراعية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واشنطن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العاصمة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متاح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effectLst/>
                <a:latin typeface="Calibri" panose="020F0502020204030204" pitchFamily="34" charset="0"/>
                <a:ea typeface="Times New Roman" panose="02020603050405020304" pitchFamily="18" charset="0"/>
                <a:cs typeface="Calibri" panose="020F0502020204030204" pitchFamily="34" charset="0"/>
              </a:rPr>
              <a:t>https://ods.od.nih.gov/about/2015_dgac_report.aspx.)</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هناك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توفير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العناصر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نحتاجها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مرحلة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مراحل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منذ</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الولادة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وحتى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متقدمة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u="none" strike="noStrike"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سبيل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المثال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يساعد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تناول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كمية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كافية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الكالسيوم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سن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مبكرة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تقليل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خطر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الإصابة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بهشاشة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العظام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أو</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ضعف</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العظام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تقدمنا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العمر</a:t>
            </a:r>
            <a:r>
              <a:rPr lang="en-US" sz="1200" strike="sngStrike" dirty="0">
                <a:effectLst/>
                <a:latin typeface="Calibri" panose="020F0502020204030204" pitchFamily="34" charset="0"/>
                <a:ea typeface="Times New Roman" panose="02020603050405020304" pitchFamily="18"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الاستمرار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بناء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التواصل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مراحل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الاحتياجات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العمر</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تأكد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الرجوع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جديرة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بالثقة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وفنيي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والحمية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موقعا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Eatright.org وMyPlate.gov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الموارد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الرائعة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الإنترنت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ستساعد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المجموعات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والتركيز</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المتوازنة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والمستدامة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الارتباط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دورة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التغييرات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صعبة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الأسهل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البدء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بتغيير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تغييرين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فقط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الواحدة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سبيل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كان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هدفك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المزيد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الفاكهة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إضافة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الإفطار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وتناول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تفاحة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كوجبة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خفيفة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أسهل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كبداية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زيادة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مقدار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تتناوله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يوميًا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يمكن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يساعدك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العمل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اختصاصي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المسجل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أيضًا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تحديد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أهداف</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واقعية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باختصار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يعتبر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المثالي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المزيد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بها</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معًا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وفوائد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استمتع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بالاحتفال</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هل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لديك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أسئلة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شكرًا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لك</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نحتفل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مارس</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حملة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تثقيفية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ومعلوماتية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تغذوية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ترعاها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الأكاديمية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وتدعو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الحملة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الجميع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كيفية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خيارات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مستنيرة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وتطوير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سليمة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والنشاط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البدني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بدأ</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1973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كأسبوع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وأصبح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احتفالًا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لمدة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1980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استجابةً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للاهتمام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المتزايد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ويعد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موضوع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شهر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الوطني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لعام</a:t>
            </a:r>
            <a:r>
              <a:rPr lang="en-US" sz="1200" dirty="0">
                <a:effectLst/>
                <a:latin typeface="Calibri" panose="020F0502020204030204" pitchFamily="34" charset="0"/>
                <a:ea typeface="Times New Roman" panose="02020603050405020304" pitchFamily="18" charset="0"/>
              </a:rPr>
              <a:t> 2025 </a:t>
            </a:r>
            <a:r>
              <a:rPr lang="en-US" sz="1200" dirty="0" err="1">
                <a:effectLst/>
                <a:latin typeface="Calibri" panose="020F0502020204030204" pitchFamily="34" charset="0"/>
                <a:ea typeface="Times New Roman" panose="02020603050405020304" pitchFamily="18" charset="0"/>
              </a:rPr>
              <a:t>هو</a:t>
            </a:r>
            <a:r>
              <a:rPr lang="en-US" sz="1200" dirty="0">
                <a:effectLst/>
                <a:latin typeface="Calibri" panose="020F0502020204030204" pitchFamily="34"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a:t>
            </a:r>
            <a:r>
              <a:rPr lang="en-US" sz="1200" i="1" dirty="0" err="1">
                <a:effectLst/>
                <a:latin typeface="Calibri" panose="020F0502020204030204" pitchFamily="34" charset="0"/>
                <a:ea typeface="Times New Roman" panose="02020603050405020304" pitchFamily="18" charset="0"/>
              </a:rPr>
              <a:t>الطعام</a:t>
            </a:r>
            <a:r>
              <a:rPr lang="en-US" sz="1200" i="1"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يجمعنا</a:t>
            </a:r>
            <a:r>
              <a:rPr lang="en-US" sz="1200" dirty="0">
                <a:effectLst/>
                <a:latin typeface="Calibri" panose="020F0502020204030204" pitchFamily="34" charset="0"/>
                <a:ea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rPr>
              <a:t> </a:t>
            </a:r>
            <a:r>
              <a:rPr lang="en-US" sz="1200" i="1" dirty="0">
                <a:effectLst/>
                <a:latin typeface="Calibri" panose="020F0502020204030204" pitchFamily="34" charset="0"/>
                <a:ea typeface="Times New Roman" panose="02020603050405020304" pitchFamily="18" charset="0"/>
              </a:rPr>
              <a:t>"،</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والذي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يسلط</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الضوء</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العلاقة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بين</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الصحة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والوصول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إلى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الغذاء</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والتقاليد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والطعام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جميع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مراحل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الحياة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نهاية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التقديمي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اليوم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ستكون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قادرًا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تحديد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طريقتين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الأقل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خلالهما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شرح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تشكل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r" rtl="1">
              <a:buFont typeface="Arial" panose="020B0604020202020204" pitchFamily="34" charset="0"/>
              <a:buChar char="•"/>
              <a:tabLst>
                <a:tab pos="457200" algn="l"/>
              </a:tabLst>
            </a:pPr>
            <a:r>
              <a:rPr lang="en-US" dirty="0" err="1">
                <a:latin typeface="Calibri" panose="020F0502020204030204" pitchFamily="34" charset="0"/>
                <a:cs typeface="Calibri" panose="020F0502020204030204" pitchFamily="34" charset="0"/>
              </a:rPr>
              <a:t>وصف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بعض</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الطرق</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لاستكشاف</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العلاقة</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بين</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الطعام</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والثقافة</a:t>
            </a:r>
            <a:r>
              <a:rPr lang="en-US"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يصنع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الروابط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طوال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الحياة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سنناقش</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التقديمي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للبدء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للربط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يلي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تعلم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مهارات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الطهي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وتحضير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وتخطيط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الوجبات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مصادر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طعامك</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buFont typeface="Arial" panose="020B0604020202020204" pitchFamily="34" charset="0"/>
              <a:buChar char="•"/>
              <a:tabLst>
                <a:tab pos="457200" algn="l"/>
              </a:tabLst>
            </a:pP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التعرف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الموارد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برنامج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التكميلية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(SNAP)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وبرنامج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النساء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والرضّع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والأطفال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(WIC)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وبنوك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المحلية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r" rtl="1"/>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هل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يمكن</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لأي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شخص</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التفكير</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طرق</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أخرى</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للربط</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i="1" dirty="0">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i="1" dirty="0">
                <a:effectLst/>
                <a:latin typeface="Calibri" panose="020F0502020204030204" pitchFamily="34" charset="0"/>
                <a:ea typeface="Times New Roman" panose="02020603050405020304" pitchFamily="18" charset="0"/>
                <a:cs typeface="Calibri" panose="020F0502020204030204" pitchFamily="34" charset="0"/>
              </a:rPr>
              <a:t>؟</a:t>
            </a:r>
          </a:p>
          <a:p>
            <a:pPr marL="0" marR="0" algn="r" rtl="1"/>
            <a:endParaRPr lang="en-US" i="1" dirty="0">
              <a:latin typeface="Calibri" panose="020F0502020204030204" pitchFamily="34" charset="0"/>
              <a:ea typeface="Times New Roman" panose="02020603050405020304" pitchFamily="18"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يتيح</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الأطعمة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المنزل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التحكم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المكونات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وكمياتها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وكيفية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الأطعمة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خلال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تعلم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مهارات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الطبخ</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وتحضير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الطعام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وتخطيط</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الوجبات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يمكنك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تحديد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طرق</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لاستبدال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المكونات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الأقل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تكلفة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إذا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لزم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الأمر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واستخدام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كميات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أقل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بعض</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الحالات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وزيادة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القيمة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للعديد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الأطباق</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يمكنك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استكشاف</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مصدر</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طعامك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الفرصة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لمعرفة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كيفية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زراعته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أو</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تربيته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وقد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يلهمك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أيضًا</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لبدء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إنشاء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حديقة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منزلية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أو</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مجتمعية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قد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يساعدك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كذلك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على</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التعرف</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على</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الموارد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الموجودة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في</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مجتمعك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مثل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برنامج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المساعدة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التكميلية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(SNAP)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وبرنامج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النساء</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والرضّع</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والأطفال</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(WIC)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وبنوك</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الطعام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المحلية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وتقدم</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هذه</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الأنواع</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البرامج</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مساعدات</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غذائية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للأفراد</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المستحقين</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endParaRPr>
          </a:p>
          <a:p>
            <a:pPr marL="0" marR="0" algn="r" rtl="1"/>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قد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نفكر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حتى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نتقدم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يربطنا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عوامل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عديدة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علاقتنا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وكذلك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الذكريات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والتقاليد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والمواسم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والقدرة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هذه</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العوامل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تؤثر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أيضًا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والخبر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السار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هو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طالما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لسنا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صغارًا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كبارًا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جدًا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فنحن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بمقدورنا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تكوين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عادات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dirty="0" err="1">
                <a:effectLst/>
                <a:latin typeface="Calibri" panose="020F0502020204030204" pitchFamily="34" charset="0"/>
                <a:ea typeface="Times New Roman" panose="02020603050405020304" pitchFamily="18" charset="0"/>
              </a:rPr>
              <a:t>خلال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حياتنا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قد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يوصى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ببعض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الأطعمة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للمساعدة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تقليل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خطر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الإصابة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بأمراض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مزمنة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معينة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أو</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قد</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يتم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وصفها</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لعلاج</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بعض</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الحالات</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الصحية</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في الواقع، هناك الكثير من الأبحاث التي تربط بين نمط الأكل الصحي، الذي يتكون من الفواكه والخضروات والحبوب الكاملة والأطعمة الغنية بالبروتين والخالية من الدهون ومنتجات الألبان أو منتجات الصويا المدعمة، مع الحد من الدهون المشبعة والصوديوم والسكريات المضافة مع انخفاض خطر الإصابة بالأمراض المزمنة المرتبطة بالنظام الغذائي، مثل أمراض القلب والسكري من النوع الثاني وبعض أنواع السرطان.</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(المصدر: وزارة الزراعة الأمريكية ووزارة الصحة والخدمات الإنسانية الأمريكية. المبادئ التوجيهية الغذائية للأمريكيين، 2020-2025. الإصدار التاسع. ديسمبر 2020. متاحة على </a:t>
            </a:r>
            <a:r>
              <a:rPr lang="en-US" sz="1200" u="sng">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DietaryGuidelines.gov</a:t>
            </a:r>
            <a:r>
              <a:rPr lang="en-US" sz="1200">
                <a:effectLst/>
                <a:latin typeface="Calibri" panose="020F0502020204030204" pitchFamily="34" charset="0"/>
                <a:ea typeface="Times New Roman" panose="02020603050405020304" pitchFamily="18" charset="0"/>
                <a:cs typeface="Calibri" panose="020F0502020204030204" pitchFamily="34" charset="0"/>
              </a:rPr>
              <a:t>.)</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u="none" strike="noStrike">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a:effectLst/>
                <a:latin typeface="Calibri" panose="020F0502020204030204" pitchFamily="34" charset="0"/>
                <a:ea typeface="Times New Roman" panose="02020603050405020304" pitchFamily="18" charset="0"/>
                <a:cs typeface="Calibri" panose="020F0502020204030204" pitchFamily="34" charset="0"/>
              </a:rPr>
              <a:t>يلعب اختصاصيو التغذية (RDNs) وفنيو التغذية والحمية الغذائية (NDTRs) دورًا مهمًا في مساعدة الناس على فهم العلاقة بين الأطعمة التي يتناولها الأفراد والمجتمعات، وكيف تؤثر هذه الأطعمة على الصحة طوال الحياة.</a:t>
            </a:r>
            <a:endParaRPr lang="en-US" sz="12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لذا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فإن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التواصل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خبراء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يتيح</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الحصول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معلومات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مخصصة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لتحقيق</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أهدافك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يساعد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اتخاذ</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التدابير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الوقائية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ويقدمون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خدمات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(MNT)،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ويمكن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يتخصصوا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مجالات</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مختلفة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مثل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مرض</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السكري</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الغذائي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(MNT)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عبارة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خطة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علاجية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مخصصة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معتمدة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وتتضمن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تقييم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الحالة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للشخص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والتاريخ</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المرضي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وأنماط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وتحديد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مشاكل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غذائية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وإعداد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خطة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شخصية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ومناسبة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ثقافيًا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وخاضعة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للإشراف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الطبي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لعلاج</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إدارة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حالة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واحدة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المصدر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https://www.eatrightpro.org/advocacy/initiatives/medical-nutrition-therapy-act/mnt-infographic</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يتمتع</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اختصاصيو</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المسجلون</a:t>
            </a:r>
            <a:r>
              <a:rPr lang="en-US" sz="1200" dirty="0">
                <a:effectLst/>
                <a:latin typeface="Calibri" panose="020F0502020204030204" pitchFamily="34" charset="0"/>
                <a:ea typeface="Times New Roman" panose="02020603050405020304" pitchFamily="18" charset="0"/>
                <a:cs typeface="Calibri" panose="020F0502020204030204" pitchFamily="34" charset="0"/>
              </a:rPr>
              <a:t> (RDNs)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بمهارة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مساعدة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الأشخاص</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تبني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نمط</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أكل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صحي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يراعي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خياراتهم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الشخصية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وتفضيلاتهم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الثقافية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يمكنك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تطلب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طبيبك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إحالتك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إلى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أحد</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اختصاصيي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المسجلين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US" sz="1200" dirty="0" err="1">
                <a:effectLst/>
                <a:latin typeface="Calibri" panose="020F0502020204030204" pitchFamily="34" charset="0"/>
                <a:ea typeface="Times New Roman" panose="02020603050405020304" pitchFamily="18" charset="0"/>
              </a:rPr>
              <a:t>للعثور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خبير</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متخصص</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احتياجاتك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الفريدة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في</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منطقتك</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تفضل</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بزيارة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موقع</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أكاديمية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التغذية</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وعلم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النظم</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الغذائية</a:t>
            </a:r>
            <a:r>
              <a:rPr lang="en-US" sz="1200" dirty="0">
                <a:effectLst/>
                <a:latin typeface="Calibri" panose="020F0502020204030204" pitchFamily="34" charset="0"/>
                <a:ea typeface="Times New Roman" panose="02020603050405020304" pitchFamily="18" charset="0"/>
              </a:rPr>
              <a:t> " Academy of Nutrition and Dietetics " </a:t>
            </a:r>
            <a:r>
              <a:rPr lang="en-US" sz="1200" dirty="0" err="1">
                <a:effectLst/>
                <a:latin typeface="Calibri" panose="020F0502020204030204" pitchFamily="34" charset="0"/>
                <a:ea typeface="Times New Roman" panose="02020603050405020304" pitchFamily="18" charset="0"/>
              </a:rPr>
              <a:t>على</a:t>
            </a:r>
            <a:r>
              <a:rPr lang="en-US" sz="1200" dirty="0">
                <a:effectLst/>
                <a:latin typeface="Calibri" panose="020F0502020204030204" pitchFamily="34" charset="0"/>
                <a:ea typeface="Times New Roman" panose="02020603050405020304" pitchFamily="18" charset="0"/>
              </a:rPr>
              <a:t> </a:t>
            </a:r>
            <a:r>
              <a:rPr lang="en-US" sz="1200" dirty="0" err="1">
                <a:effectLst/>
                <a:latin typeface="Calibri" panose="020F0502020204030204" pitchFamily="34" charset="0"/>
                <a:ea typeface="Times New Roman" panose="02020603050405020304" pitchFamily="18" charset="0"/>
              </a:rPr>
              <a:t>الموقع</a:t>
            </a:r>
            <a:r>
              <a:rPr lang="en-US" sz="1200" dirty="0">
                <a:effectLst/>
                <a:latin typeface="Calibri" panose="020F0502020204030204" pitchFamily="34" charset="0"/>
                <a:ea typeface="Times New Roman" panose="02020603050405020304" pitchFamily="18" charset="0"/>
              </a:rPr>
              <a:t> </a:t>
            </a:r>
            <a:r>
              <a:rPr lang="en-US" sz="12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www.eatright.org</a:t>
            </a:r>
            <a:r>
              <a:rPr lang="en-US" sz="1200" dirty="0">
                <a:effectLst/>
                <a:latin typeface="Calibri" panose="020F0502020204030204" pitchFamily="34"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خلال</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شهر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التغذية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الوطني</a:t>
            </a:r>
            <a:r>
              <a:rPr lang="en-US" sz="1200" dirty="0">
                <a:effectLst/>
                <a:latin typeface="Calibri" panose="020F0502020204030204" pitchFamily="34" charset="0"/>
                <a:ea typeface="Times New Roman" panose="02020603050405020304" pitchFamily="18" charset="0"/>
                <a:cs typeface="Calibri" panose="020F0502020204030204" pitchFamily="34" charset="0"/>
              </a:rPr>
              <a:t> "National Nutrition Month</a:t>
            </a:r>
            <a:r>
              <a:rPr lang="en-US" sz="1200"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نشجعك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كذلك</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استكشاف</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err="1">
                <a:effectLst/>
                <a:latin typeface="Calibri" panose="020F0502020204030204" pitchFamily="34" charset="0"/>
                <a:ea typeface="Times New Roman" panose="02020603050405020304" pitchFamily="18" charset="0"/>
                <a:cs typeface="Calibri" panose="020F0502020204030204" pitchFamily="34" charset="0"/>
              </a:rPr>
              <a:t>تتأثر</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نتناولها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في</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الغالب</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أثناء</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نشأتنا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بثقافة</a:t>
            </a: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عائلتنا</a:t>
            </a:r>
            <a:r>
              <a:rPr lang="en-US" sz="1200" dirty="0">
                <a:effectLst/>
                <a:latin typeface="Calibri" panose="020F0502020204030204" pitchFamily="34" charset="0"/>
                <a:ea typeface="Times New Roman" panose="02020603050405020304" pitchFamily="18" charset="0"/>
                <a:cs typeface="Calibri" panose="020F0502020204030204" pitchFamily="34" charset="0"/>
              </a:rPr>
              <a:t>.</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p>
            <a:pPr algn="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تتبادر</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إلى</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ذهنك</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أطعمة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أو</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احتفالات</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معينة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هل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يرغب</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أحدكم</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في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مشاركة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مثال</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للأطعمة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التي</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تعتبر</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خاصة</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بتقاليد</a:t>
            </a:r>
            <a:r>
              <a:rPr lang="en-US" sz="1200" i="1" dirty="0">
                <a:effectLst/>
                <a:latin typeface="Calibri" panose="020F0502020204030204" pitchFamily="34" charset="0"/>
                <a:ea typeface="Times New Roman" panose="02020603050405020304" pitchFamily="18" charset="0"/>
              </a:rPr>
              <a:t> </a:t>
            </a:r>
            <a:r>
              <a:rPr lang="en-US" sz="1200" i="1" dirty="0" err="1">
                <a:effectLst/>
                <a:latin typeface="Calibri" panose="020F0502020204030204" pitchFamily="34" charset="0"/>
                <a:ea typeface="Times New Roman" panose="02020603050405020304" pitchFamily="18" charset="0"/>
              </a:rPr>
              <a:t>عائلته</a:t>
            </a:r>
            <a:r>
              <a:rPr lang="en-US" sz="1200" i="1" dirty="0">
                <a:effectLst/>
                <a:latin typeface="Calibri" panose="020F0502020204030204" pitchFamily="34" charset="0"/>
                <a:ea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268553" y="898124"/>
            <a:ext cx="5561943" cy="1354217"/>
          </a:xfrm>
        </p:spPr>
        <p:txBody>
          <a:bodyPr vert="horz"/>
          <a:lstStyle/>
          <a:p>
            <a:pPr algn="r"/>
            <a:r>
              <a:rPr lang="ar-AE" sz="4400" b="1" dirty="0"/>
              <a:t>اكتشف العلاقة بين الطعام والثقافة.</a:t>
            </a:r>
            <a:endParaRPr lang="en-GB" sz="4400" b="1" dirty="0"/>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 Placeholder 1">
            <a:extLst>
              <a:ext uri="{FF2B5EF4-FFF2-40B4-BE49-F238E27FC236}">
                <a16:creationId xmlns:a16="http://schemas.microsoft.com/office/drawing/2014/main" id="{14692632-ECCD-D6CE-80F8-E20A2C8B0731}"/>
              </a:ext>
            </a:extLst>
          </p:cNvPr>
          <p:cNvSpPr txBox="1">
            <a:spLocks/>
          </p:cNvSpPr>
          <p:nvPr/>
        </p:nvSpPr>
        <p:spPr>
          <a:xfrm>
            <a:off x="267897" y="2427890"/>
            <a:ext cx="5490404" cy="422690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جرّب الوصفات باستخدام مختلف المكونات أو تقنيات الطهي</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أضف الأطعمة والتقاليد الثقافية المفضلة لديك أو تجربة النكهات العالمية الجديدة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استمتع بتناول وجباتك مع الأصدقاء أو العائلة، عندما يكون ذلك ممكنا</a:t>
            </a:r>
            <a:endParaRPr lang="en-US" sz="32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817338"/>
            <a:ext cx="5860472" cy="1477328"/>
          </a:xfrm>
        </p:spPr>
        <p:txBody>
          <a:bodyPr vert="horz"/>
          <a:lstStyle/>
          <a:p>
            <a:r>
              <a:rPr lang="ar-AE" b="1" i="1" dirty="0"/>
              <a:t>الطعام يجمعنا </a:t>
            </a:r>
            <a:br>
              <a:rPr lang="ar-AE" b="1" i="1" dirty="0"/>
            </a:br>
            <a:r>
              <a:rPr lang="ar-AE" b="1" i="1" dirty="0"/>
              <a:t>بعائلتنا وأصدقائنا</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698370"/>
            <a:ext cx="5860472" cy="2215991"/>
          </a:xfrm>
        </p:spPr>
        <p:txBody>
          <a:bodyPr vert="horz"/>
          <a:lstStyle/>
          <a:p>
            <a:r>
              <a:rPr lang="ar-AE" b="1" i="1" dirty="0"/>
              <a:t>الطعام يجمعنا </a:t>
            </a:r>
            <a:br>
              <a:rPr lang="ar-AE" b="1" i="1" dirty="0"/>
            </a:br>
            <a:r>
              <a:rPr lang="ar-AE" b="1" i="1" dirty="0"/>
              <a:t>خلال كل </a:t>
            </a:r>
            <a:br>
              <a:rPr lang="ar-AE" b="1" i="1" dirty="0"/>
            </a:br>
            <a:r>
              <a:rPr lang="ar-AE" b="1" i="1" dirty="0"/>
              <a:t>مرحلة من مراحل الحياة</a:t>
            </a:r>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236503" y="490954"/>
            <a:ext cx="6363994" cy="1354217"/>
          </a:xfrm>
        </p:spPr>
        <p:txBody>
          <a:bodyPr vert="horz"/>
          <a:lstStyle/>
          <a:p>
            <a:pPr algn="r"/>
            <a:r>
              <a:rPr lang="ar-AE" sz="4400" b="1" dirty="0"/>
              <a:t>التواصل مع الآخرين عبر جميع مراحل الحياة</a:t>
            </a:r>
            <a:endParaRPr lang="en-GB" sz="4400" b="1" dirty="0"/>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5" name="Text Placeholder 1">
            <a:extLst>
              <a:ext uri="{FF2B5EF4-FFF2-40B4-BE49-F238E27FC236}">
                <a16:creationId xmlns:a16="http://schemas.microsoft.com/office/drawing/2014/main" id="{2AC6E6DF-0FFC-5634-B802-67A84ED44A59}"/>
              </a:ext>
            </a:extLst>
          </p:cNvPr>
          <p:cNvSpPr txBox="1">
            <a:spLocks/>
          </p:cNvSpPr>
          <p:nvPr/>
        </p:nvSpPr>
        <p:spPr>
          <a:xfrm>
            <a:off x="267897" y="2165131"/>
            <a:ext cx="6332600" cy="4489668"/>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تعرف على كيفية تغير احتياجاتك الغذائية مع تقدم العمر</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أضف الأطعمة الصحية من جميع المجموعات الغذائية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ركز على عادات الأكل المتوازنة والمستدامة</a:t>
            </a:r>
            <a:r>
              <a:rPr lang="en-US" sz="3200" dirty="0">
                <a:latin typeface="Calibri" panose="020F0502020204030204" pitchFamily="34" charset="0"/>
                <a:ea typeface="DengXian" panose="02010600030101010101" pitchFamily="2" charset="-122"/>
                <a:cs typeface="Calibri" panose="020F0502020204030204" pitchFamily="34" charset="0"/>
              </a:rPr>
              <a:t>.</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4099518" y="3265665"/>
            <a:ext cx="4112629"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ar-AE" sz="8000" b="1" cap="none" spc="0" dirty="0">
                <a:ln/>
                <a:solidFill>
                  <a:schemeClr val="accent4"/>
                </a:solidFill>
                <a:effectLst/>
              </a:rPr>
              <a:t>هل لديك أسئلة؟</a:t>
            </a:r>
            <a:endParaRPr lang="en-US" sz="8000" b="1" cap="none" spc="0" dirty="0">
              <a:ln/>
              <a:solidFill>
                <a:schemeClr val="accent4"/>
              </a:solidFill>
              <a:effectLst/>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ar-AE" sz="9600" b="1" dirty="0">
                <a:solidFill>
                  <a:srgbClr val="C0D446"/>
                </a:solidFill>
                <a:latin typeface="+mn-lt"/>
              </a:rPr>
              <a:t>شكرًا لك!</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2529414" y="1095276"/>
            <a:ext cx="7010716" cy="3692311"/>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6446642C-AB75-02B5-E14B-EB6402515A2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447465"/>
          </a:xfrm>
        </p:spPr>
        <p:txBody>
          <a:bodyPr/>
          <a:lstStyle/>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تحديد</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طريقتين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على</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الأقل</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يجمعنا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خلالهما</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شرح</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هي</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التي</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تشكل</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نمطًا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غذائيًا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صحيًا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r" rtl="1">
              <a:lnSpc>
                <a:spcPct val="150000"/>
              </a:lnSpc>
              <a:buFont typeface="Arial" panose="020B0604020202020204" pitchFamily="34" charset="0"/>
              <a:buChar char="•"/>
              <a:tabLst>
                <a:tab pos="4572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وصف</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بعض</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الطرق</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لاستكشاف</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العلاقة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الطعام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والثقافة</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r>
              <a:rPr lang="ar-EG" sz="3200" b="1" dirty="0">
                <a:effectLst/>
                <a:latin typeface="Calibri" panose="020F0502020204030204" pitchFamily="34" charset="0"/>
                <a:ea typeface="Times New Roman" panose="02020603050405020304" pitchFamily="18" charset="0"/>
                <a:cs typeface="Calibri" panose="020F0502020204030204" pitchFamily="34" charset="0"/>
              </a:rPr>
              <a:t>الأهداف</a:t>
            </a:r>
            <a:r>
              <a:rPr lang="ar-EG" sz="3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pPr algn="r"/>
            <a:r>
              <a:rPr lang="ar-AE" dirty="0"/>
              <a:t>الأهداف</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3" y="281411"/>
            <a:ext cx="5561943" cy="738664"/>
          </a:xfrm>
        </p:spPr>
        <p:txBody>
          <a:bodyPr/>
          <a:lstStyle/>
          <a:p>
            <a:r>
              <a:rPr lang="ar-AE" sz="4800" b="1" dirty="0"/>
              <a:t>التواصل من خلال الطعام.</a:t>
            </a:r>
            <a:endParaRPr lang="en-US" sz="4800" b="1" dirty="0"/>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12" name="Text Placeholder 1">
            <a:extLst>
              <a:ext uri="{FF2B5EF4-FFF2-40B4-BE49-F238E27FC236}">
                <a16:creationId xmlns:a16="http://schemas.microsoft.com/office/drawing/2014/main" id="{2BC4417A-15E9-D3E5-F888-68839C85BB21}"/>
              </a:ext>
            </a:extLst>
          </p:cNvPr>
          <p:cNvSpPr txBox="1">
            <a:spLocks/>
          </p:cNvSpPr>
          <p:nvPr/>
        </p:nvSpPr>
        <p:spPr>
          <a:xfrm>
            <a:off x="759824" y="1134242"/>
            <a:ext cx="4439302" cy="445474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600" kern="120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تعلم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مهارات</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الطهي</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وتحضير</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الطعام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وتخطيط</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الوجبات</a:t>
            </a:r>
            <a:endParaRPr lang="en-US" sz="2800" dirty="0">
              <a:effectLst/>
              <a:latin typeface="Calibri" panose="020F0502020204030204" pitchFamily="34" charset="0"/>
              <a:ea typeface="Times New Roman" panose="02020603050405020304" pitchFamily="18" charset="0"/>
            </a:endParaRPr>
          </a:p>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استكشف</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مصادر</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طعامك</a:t>
            </a:r>
            <a:r>
              <a:rPr lang="en-US" sz="2800" dirty="0">
                <a:latin typeface="Calibri" panose="020F0502020204030204" pitchFamily="34" charset="0"/>
                <a:ea typeface="Times New Roman" panose="02020603050405020304" pitchFamily="18" charset="0"/>
              </a:rPr>
              <a:t>.</a:t>
            </a:r>
          </a:p>
          <a:p>
            <a:pPr marL="457200" indent="-457200" algn="r" rtl="1">
              <a:lnSpc>
                <a:spcPct val="150000"/>
              </a:lnSpc>
              <a:spcBef>
                <a:spcPts val="0"/>
              </a:spcBef>
              <a:spcAft>
                <a:spcPts val="0"/>
              </a:spcAft>
              <a:buFont typeface="Arial" panose="020B0604020202020204" pitchFamily="34" charset="0"/>
              <a:buChar char="•"/>
            </a:pPr>
            <a:r>
              <a:rPr lang="en-US" sz="2800" dirty="0" err="1">
                <a:effectLst/>
                <a:latin typeface="Calibri" panose="020F0502020204030204" pitchFamily="34" charset="0"/>
                <a:ea typeface="Times New Roman" panose="02020603050405020304" pitchFamily="18" charset="0"/>
              </a:rPr>
              <a:t>تعرف</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على</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الموارد</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مثل</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برنامج</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المساعدة</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الغذائية</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التكميلية</a:t>
            </a:r>
            <a:r>
              <a:rPr lang="en-US" sz="2800" dirty="0">
                <a:effectLst/>
                <a:latin typeface="Calibri" panose="020F0502020204030204" pitchFamily="34" charset="0"/>
                <a:ea typeface="Times New Roman" panose="02020603050405020304" pitchFamily="18" charset="0"/>
              </a:rPr>
              <a:t> (SNAP) </a:t>
            </a:r>
            <a:r>
              <a:rPr lang="en-US" sz="2800" dirty="0" err="1">
                <a:effectLst/>
                <a:latin typeface="Calibri" panose="020F0502020204030204" pitchFamily="34" charset="0"/>
                <a:ea typeface="Times New Roman" panose="02020603050405020304" pitchFamily="18" charset="0"/>
              </a:rPr>
              <a:t>وبرنامج</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النساء</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والرضّع</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والأطفال</a:t>
            </a:r>
            <a:r>
              <a:rPr lang="en-US" sz="2800" dirty="0">
                <a:effectLst/>
                <a:latin typeface="Calibri" panose="020F0502020204030204" pitchFamily="34" charset="0"/>
                <a:ea typeface="Times New Roman" panose="02020603050405020304" pitchFamily="18" charset="0"/>
              </a:rPr>
              <a:t> (WIC) </a:t>
            </a:r>
            <a:r>
              <a:rPr lang="en-US" sz="2800" dirty="0" err="1">
                <a:effectLst/>
                <a:latin typeface="Calibri" panose="020F0502020204030204" pitchFamily="34" charset="0"/>
                <a:ea typeface="Times New Roman" panose="02020603050405020304" pitchFamily="18" charset="0"/>
              </a:rPr>
              <a:t>وبنوك</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الطعام</a:t>
            </a:r>
            <a:r>
              <a:rPr lang="en-US" sz="2800" dirty="0">
                <a:effectLst/>
                <a:latin typeface="Calibri" panose="020F0502020204030204" pitchFamily="34" charset="0"/>
                <a:ea typeface="Times New Roman" panose="02020603050405020304" pitchFamily="18" charset="0"/>
              </a:rPr>
              <a:t> </a:t>
            </a:r>
            <a:r>
              <a:rPr lang="en-US" sz="2800" dirty="0" err="1">
                <a:effectLst/>
                <a:latin typeface="Calibri" panose="020F0502020204030204" pitchFamily="34" charset="0"/>
                <a:ea typeface="Times New Roman" panose="02020603050405020304" pitchFamily="18" charset="0"/>
              </a:rPr>
              <a:t>المحلية</a:t>
            </a:r>
            <a:r>
              <a:rPr lang="en-US" sz="2800" dirty="0">
                <a:effectLst/>
                <a:latin typeface="Calibri" panose="020F0502020204030204" pitchFamily="34" charset="0"/>
                <a:ea typeface="Times New Roman" panose="02020603050405020304" pitchFamily="18" charset="0"/>
              </a:rPr>
              <a:t>.</a:t>
            </a:r>
            <a:endParaRPr lang="ar-SA" sz="28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29975" y="2385890"/>
            <a:ext cx="5860472" cy="1477328"/>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algn="ctr"/>
            <a:r>
              <a:rPr lang="ar-AE" sz="4800" b="1" i="1" dirty="0">
                <a:ea typeface="+mj-ea"/>
              </a:rPr>
              <a:t>الطعام يربطنا </a:t>
            </a:r>
          </a:p>
          <a:p>
            <a:pPr algn="ctr"/>
            <a:r>
              <a:rPr lang="ar-AE" sz="4800" b="1" i="1" dirty="0">
                <a:ea typeface="+mj-ea"/>
              </a:rPr>
              <a:t>بالصحة</a:t>
            </a: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algn="ctr"/>
            <a:r>
              <a:rPr lang="ar-AE" sz="4400" b="1" dirty="0"/>
              <a:t>أنماط الأكل الصحية</a:t>
            </a:r>
            <a:endParaRPr lang="en-GB" sz="4400" b="1" dirty="0"/>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r" rtl="1"/>
            <a:r>
              <a:rPr lang="en-US" sz="3200" dirty="0" err="1">
                <a:effectLst/>
                <a:latin typeface="Calibri" panose="020F0502020204030204" pitchFamily="34" charset="0"/>
                <a:ea typeface="Times New Roman" panose="02020603050405020304" pitchFamily="18" charset="0"/>
                <a:cs typeface="Calibri" panose="020F0502020204030204" pitchFamily="34" charset="0"/>
              </a:rPr>
              <a:t>تشمل</a:t>
            </a:r>
            <a:r>
              <a:rPr lang="en-US"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effectLst/>
              <a:latin typeface="Calibri" panose="020F0502020204030204" pitchFamily="34" charset="0"/>
              <a:ea typeface="Times New Roman" panose="02020603050405020304" pitchFamily="18" charset="0"/>
              <a:cs typeface="Arial" panose="020B0604020202020204" pitchFamily="34"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الخضروات</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الفواكه</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الحبوب</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خاصة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الحبوب</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الكاملة</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الأطعمة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الغنية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بالبروتين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الخالية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الدهون</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منتجات</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الألبان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قليلة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الدسم</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الخالية</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من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الدهون</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أو</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أنواع</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الصويا</a:t>
            </a:r>
            <a:r>
              <a:rPr lang="en-US" sz="3200" dirty="0">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المدعمة</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457200">
              <a:buFont typeface="Wingdings" panose="05000000000000000000" pitchFamily="2" charset="2"/>
              <a:buChar char="Ø"/>
            </a:pPr>
            <a:endParaRPr lang="en-US" sz="3200" dirty="0">
              <a:solidFill>
                <a:schemeClr val="accent1"/>
              </a:solidFill>
              <a:latin typeface="+mj-lt"/>
              <a:ea typeface="+mj-ea"/>
              <a:cs typeface="+mj-cs"/>
            </a:endParaRPr>
          </a:p>
          <a:p>
            <a:pPr lvl="5"/>
            <a:endParaRPr lang="en-US" sz="3200" dirty="0"/>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ar-AE" sz="3200" dirty="0">
                <a:solidFill>
                  <a:schemeClr val="bg1"/>
                </a:solidFill>
                <a:latin typeface="+mj-lt"/>
                <a:ea typeface="+mj-ea"/>
                <a:cs typeface="+mj-cs"/>
              </a:rPr>
              <a:t>الحد:</a:t>
            </a:r>
            <a:endParaRPr lang="en-US" sz="3200" dirty="0">
              <a:solidFill>
                <a:schemeClr val="bg1"/>
              </a:solidFill>
              <a:latin typeface="+mj-lt"/>
              <a:ea typeface="+mj-ea"/>
              <a:cs typeface="+mj-cs"/>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السكريات</a:t>
            </a: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المضافة</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الدهون</a:t>
            </a:r>
            <a:r>
              <a:rPr lang="en-US" sz="3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المشبعة</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r" rtl="1">
              <a:buFont typeface="Arial" panose="020B0604020202020204" pitchFamily="34" charset="0"/>
              <a:buChar char="•"/>
              <a:tabLst>
                <a:tab pos="914400" algn="l"/>
              </a:tabLst>
            </a:pPr>
            <a:r>
              <a:rPr lang="en-US" sz="3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الصوديوم</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r"/>
            <a:endParaRPr lang="en-US" sz="3200" dirty="0">
              <a:solidFill>
                <a:schemeClr val="bg1"/>
              </a:solidFill>
              <a:latin typeface="+mj-lt"/>
              <a:ea typeface="+mj-ea"/>
              <a:cs typeface="+mj-cs"/>
            </a:endParaRPr>
          </a:p>
          <a:p>
            <a:pPr lvl="5"/>
            <a:endParaRPr lang="en-US" sz="3200" dirty="0">
              <a:solidFill>
                <a:schemeClr val="bg1"/>
              </a:solidFill>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51627"/>
            <a:ext cx="5561943" cy="1477328"/>
          </a:xfrm>
        </p:spPr>
        <p:txBody>
          <a:bodyPr vert="horz"/>
          <a:lstStyle/>
          <a:p>
            <a:pPr algn="r"/>
            <a:r>
              <a:rPr lang="ar-AE" sz="4800" b="1" dirty="0"/>
              <a:t>يُرجى التواصل مع خبير تغذية.</a:t>
            </a:r>
            <a:endParaRPr lang="en-GB" sz="4800" b="1" dirty="0"/>
          </a:p>
        </p:txBody>
      </p:sp>
      <p:sp>
        <p:nvSpPr>
          <p:cNvPr id="9" name="Text Placeholder 1">
            <a:extLst>
              <a:ext uri="{FF2B5EF4-FFF2-40B4-BE49-F238E27FC236}">
                <a16:creationId xmlns:a16="http://schemas.microsoft.com/office/drawing/2014/main" id="{A0456326-0EC6-A0B5-68D9-388AF2FFF3D0}"/>
              </a:ext>
            </a:extLst>
          </p:cNvPr>
          <p:cNvSpPr txBox="1">
            <a:spLocks/>
          </p:cNvSpPr>
          <p:nvPr/>
        </p:nvSpPr>
        <p:spPr>
          <a:xfrm>
            <a:off x="267897" y="1764320"/>
            <a:ext cx="5490404" cy="489047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اطلب من طبيبك إحالتك إلى أحد اخصائيين التغذية المسجلين</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ابحث عن أحد اخصائيين التغذية المسجلين لتلبية احتياجاتك الخاصة</a:t>
            </a:r>
            <a:r>
              <a:rPr lang="en-US" sz="3200" dirty="0">
                <a:latin typeface="Calibri" panose="020F0502020204030204" pitchFamily="34" charset="0"/>
                <a:ea typeface="DengXian" panose="02010600030101010101" pitchFamily="2" charset="-122"/>
                <a:cs typeface="Calibri" panose="020F0502020204030204" pitchFamily="34" charset="0"/>
              </a:rPr>
              <a:t>.</a:t>
            </a:r>
          </a:p>
          <a:p>
            <a:pPr marL="457200" indent="-457200" algn="r" rtl="1">
              <a:lnSpc>
                <a:spcPct val="150000"/>
              </a:lnSpc>
              <a:spcBef>
                <a:spcPts val="0"/>
              </a:spcBef>
              <a:spcAft>
                <a:spcPts val="0"/>
              </a:spcAft>
              <a:buFont typeface="Arial" panose="020B0604020202020204" pitchFamily="34" charset="0"/>
              <a:buChar char="•"/>
            </a:pPr>
            <a:r>
              <a:rPr lang="ar-AE" sz="3200" dirty="0">
                <a:latin typeface="Calibri" panose="020F0502020204030204" pitchFamily="34" charset="0"/>
                <a:ea typeface="DengXian" panose="02010600030101010101" pitchFamily="2" charset="-122"/>
                <a:cs typeface="Calibri" panose="020F0502020204030204" pitchFamily="34" charset="0"/>
              </a:rPr>
              <a:t>احصل على معلومات التغذية الشخصية لتحقيق أهدافك الصحية</a:t>
            </a:r>
            <a:endParaRPr lang="en-US" sz="32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258532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ar-AE" sz="5400" dirty="0"/>
              <a:t>للعثور على أحد خبراء التغذية في منطقتك، تفضل بزيارة</a:t>
            </a:r>
            <a:endParaRPr lang="en-US" sz="5400" dirty="0"/>
          </a:p>
          <a:p>
            <a:pPr algn="ctr"/>
            <a:r>
              <a:rPr lang="en-US" sz="5400" b="1" dirty="0"/>
              <a:t>eatright.org</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0"/>
            <a:ext cx="5860472" cy="1477328"/>
          </a:xfrm>
        </p:spPr>
        <p:txBody>
          <a:bodyPr vert="horz"/>
          <a:lstStyle/>
          <a:p>
            <a:r>
              <a:rPr lang="ar-AE" b="1" i="1" dirty="0"/>
              <a:t>الطعام يجمعنا </a:t>
            </a:r>
            <a:br>
              <a:rPr lang="ar-AE" b="1" i="1" dirty="0"/>
            </a:br>
            <a:r>
              <a:rPr lang="ar-AE" b="1" i="1" dirty="0"/>
              <a:t>بثقافتنا</a:t>
            </a:r>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3234</TotalTime>
  <Words>1851</Words>
  <Application>Microsoft Office PowerPoint</Application>
  <PresentationFormat>Widescreen</PresentationFormat>
  <Paragraphs>172</Paragraphs>
  <Slides>16</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8" baseType="lpstr">
      <vt:lpstr>Arial</vt:lpstr>
      <vt:lpstr>Calibri</vt:lpstr>
      <vt:lpstr>Cambria</vt:lpstr>
      <vt:lpstr>Courier New</vt:lpstr>
      <vt:lpstr>Myriad Pro</vt:lpstr>
      <vt:lpstr>Myriad Pro Light</vt:lpstr>
      <vt:lpstr>Nunito Light</vt:lpstr>
      <vt:lpstr>Symbol</vt:lpstr>
      <vt:lpstr>Times New Roman</vt:lpstr>
      <vt:lpstr>Wingdings</vt:lpstr>
      <vt:lpstr>Office Theme</vt:lpstr>
      <vt:lpstr>think-cell Slide</vt:lpstr>
      <vt:lpstr>National Nutrition Month® 2025</vt:lpstr>
      <vt:lpstr>PowerPoint Presentation</vt:lpstr>
      <vt:lpstr>الأهداف</vt:lpstr>
      <vt:lpstr>التواصل من خلال الطعام.</vt:lpstr>
      <vt:lpstr>PowerPoint Presentation</vt:lpstr>
      <vt:lpstr>أنماط الأكل الصحية</vt:lpstr>
      <vt:lpstr>يُرجى التواصل مع خبير تغذية.</vt:lpstr>
      <vt:lpstr>PowerPoint Presentation</vt:lpstr>
      <vt:lpstr>الطعام يجمعنا  بثقافتنا</vt:lpstr>
      <vt:lpstr>اكتشف العلاقة بين الطعام والثقافة.</vt:lpstr>
      <vt:lpstr>الطعام يجمعنا  بعائلتنا وأصدقائنا</vt:lpstr>
      <vt:lpstr>الطعام يجمعنا  خلال كل  مرحلة من مراحل الحياة</vt:lpstr>
      <vt:lpstr>التواصل مع الآخرين عبر جميع مراحل الحياة</vt:lpstr>
      <vt:lpstr>National  Nutrition Month®</vt:lpstr>
      <vt:lpstr>National Nutrition Month® 2025</vt:lpstr>
      <vt:lpstr>شكرًا لك!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8</cp:revision>
  <dcterms:created xsi:type="dcterms:W3CDTF">2023-11-10T18:49:27Z</dcterms:created>
  <dcterms:modified xsi:type="dcterms:W3CDTF">2024-12-11T15:35:29Z</dcterms:modified>
</cp:coreProperties>
</file>