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notesSlides/notesSlide10.xml" ContentType="application/vnd.openxmlformats-officedocument.presentationml.notesSlide+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434" r:id="rId3"/>
    <p:sldId id="435" r:id="rId4"/>
    <p:sldId id="479" r:id="rId5"/>
    <p:sldId id="472" r:id="rId6"/>
    <p:sldId id="480" r:id="rId7"/>
    <p:sldId id="448" r:id="rId8"/>
    <p:sldId id="461" r:id="rId9"/>
    <p:sldId id="477" r:id="rId10"/>
    <p:sldId id="442" r:id="rId11"/>
    <p:sldId id="436" r:id="rId12"/>
    <p:sldId id="439" r:id="rId13"/>
    <p:sldId id="433" r:id="rId14"/>
    <p:sldId id="443" r:id="rId15"/>
    <p:sldId id="459" r:id="rId16"/>
    <p:sldId id="453"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72"/>
            <p14:sldId id="480"/>
            <p14:sldId id="448"/>
            <p14:sldId id="461"/>
            <p14:sldId id="477"/>
            <p14:sldId id="442"/>
            <p14:sldId id="436"/>
            <p14:sldId id="439"/>
            <p14:sldId id="433"/>
            <p14:sldId id="443"/>
            <p14:sldId id="459"/>
            <p14:sldId id="4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F72"/>
    <a:srgbClr val="C0D446"/>
    <a:srgbClr val="95006C"/>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41B4D4-07E3-427B-8874-58895625BA7C}" v="13" dt="2024-12-11T15:34:43.4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p:normalViewPr>
  <p:slideViewPr>
    <p:cSldViewPr snapToGrid="0">
      <p:cViewPr varScale="1">
        <p:scale>
          <a:sx n="61" d="100"/>
          <a:sy n="61" d="100"/>
        </p:scale>
        <p:origin x="812"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04"/>
    </p:cViewPr>
  </p:sorterViewPr>
  <p:notesViewPr>
    <p:cSldViewPr snapToGrid="0">
      <p:cViewPr>
        <p:scale>
          <a:sx n="110" d="100"/>
          <a:sy n="110" d="100"/>
        </p:scale>
        <p:origin x="1348" y="-17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1/24/2025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atrightpro.org/advocacy/initiatives/medical-nutrition-therapy-act/mnt-infographi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اسمي</a:t>
            </a:r>
            <a:r>
              <a:rPr lang="en-US" sz="1200" dirty="0">
                <a:effectLst/>
                <a:latin typeface="Calibri" panose="020F0502020204030204" pitchFamily="34" charset="0"/>
                <a:ea typeface="Times New Roman" panose="02020603050405020304" pitchFamily="18" charset="0"/>
                <a:cs typeface="Calibri" panose="020F0502020204030204" pitchFamily="34" charset="0"/>
              </a:rPr>
              <a:t> _______________،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وأنا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________________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وحمية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متدرب</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متدربة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إلخ</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عضو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أكاديمية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وعلم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النظم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ar-EG"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a:effectLst/>
                <a:latin typeface="Calibri" panose="020F0502020204030204" pitchFamily="34" charset="0"/>
                <a:ea typeface="Times New Roman" panose="02020603050405020304" pitchFamily="18" charset="0"/>
                <a:cs typeface="Calibri" panose="020F0502020204030204" pitchFamily="34" charset="0"/>
              </a:rPr>
              <a:t>Academy of Nutrition and Dietetics</a:t>
            </a:r>
            <a:r>
              <a:rPr lang="ar-EG" sz="12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وهي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أكبر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منظمة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العالم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لمتخصصي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يلعب</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أعضاء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الأكاديمية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(RDNs)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وفنيي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والحمية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(NDTRs)،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دورًا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رئيسيًا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تشكيل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الخيارات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للجمهور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ملتزمون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بتحسين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بصفتهم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خبراء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فإن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يعملون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أدوار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تأثير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إيجابي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مرضاهم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وعملائهم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ومجتمعاتهم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ويقدم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خدمات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علاج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الوقائية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والطبية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مجموعة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متنوعة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البيئات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مصدر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موثوق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به</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أنواع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يجب</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تناولها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يتم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توظيف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فنيي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والحمية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جميع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أنحاء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المجتمع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مجالات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مثل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المستشفيات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وعيادات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ودور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رعاية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المسنين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وغيرها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ويستخدمون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معرفتهم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التغذوية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لمساعدة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الأشخاص</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إجراء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تغييرات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إيجابية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نمط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حياتهم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تشمل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طرق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استكشاف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العلاقة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والثقافة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يلي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تجربة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الوصفات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باستخدام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مختلف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المكونات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تقنيات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الطهي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إضافة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والتقاليد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الثقافية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المفضلة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لديك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تجربة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النكهات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العالمية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الجديدة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الاستمتاع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بتناول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العائلة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الأصدقاء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عندما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ممكنًا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الرغم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بعض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المكونات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فريدة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لثقافة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معينة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العديد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المكونات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ذاتها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شائعة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مختلف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المطابخ</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العالمية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فإن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طريقة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تحضير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ومعناها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والتوابل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المستخدمة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مختلفة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سبيل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المثال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تحتوي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وجبة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البقوليات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والأرز</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فاصوليا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حمراء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سوداء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لوبيا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ويمكن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تتضمن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الأرز</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الأبيض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ويمكن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تتراوح</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النكهة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خفيفة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حارة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حسب</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التوابل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المستخدمة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هل</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يمكنك</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التفكير</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أمثلة</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أخرى</a:t>
            </a:r>
            <a:r>
              <a:rPr lang="en-US" sz="12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i="1" dirty="0" err="1">
                <a:effectLst/>
                <a:latin typeface="Calibri" panose="020F0502020204030204" pitchFamily="34" charset="0"/>
                <a:ea typeface="Times New Roman" panose="02020603050405020304" pitchFamily="18" charset="0"/>
              </a:rPr>
              <a:t>هل</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يرغب</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أحدكم</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في</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مشاركة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كيفية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تخطيطه</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لاستكشاف</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العلاقة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بين</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الطعام</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والثقافة</a:t>
            </a:r>
            <a:r>
              <a:rPr lang="en-US" sz="1200" i="1" dirty="0">
                <a:effectLst/>
                <a:latin typeface="Calibri" panose="020F0502020204030204" pitchFamily="34" charset="0"/>
                <a:ea typeface="Times New Roman" panose="02020603050405020304" pitchFamily="18" charset="0"/>
              </a:rPr>
              <a:t>؟</a:t>
            </a:r>
            <a:endParaRPr lang="en-US" i="1"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227484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يجمعنا</a:t>
            </a:r>
            <a:r>
              <a:rPr lang="en-US" sz="120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بعائلتنا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وأصدقائنا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فكر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جميع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المناسبات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تتعلق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سواء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كانت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احتفالاً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بعطلة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رسمية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مناسبة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خاصة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أخرى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مثل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ميلاد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مجرد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الاستمتاع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بتناول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وجبة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عطلة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نهاية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الأسبوع</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وتُعد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مشاركة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وجبة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فرصة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للتعرف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طريقة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تحضيرها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تولى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تحضيرها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الحصول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المكونات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هناك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مزايا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إضافية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لمشاركة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وجبات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سبيل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المثال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أظهر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محدود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الأبحاث</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تكرار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تناول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الوجبات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الأسر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تضم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مراهقين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يساعد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تحسين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تناولهم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للفواكه</a:t>
            </a:r>
            <a:r>
              <a:rPr lang="en-US" sz="1200" dirty="0">
                <a:effectLst/>
                <a:latin typeface="Calibri" panose="020F0502020204030204" pitchFamily="34" charset="0"/>
                <a:ea typeface="Times New Roman" panose="02020603050405020304" pitchFamily="18" charset="0"/>
                <a:cs typeface="Calibri" panose="020F0502020204030204" pitchFamily="34" charset="0"/>
              </a:rPr>
              <a:t> و/</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الخضروات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ومصادر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الكالسيوم</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المصدر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اللجنة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الاستشارية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للمبادئ</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التوجيهية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2015.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التقرير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العلمي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للجنة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الاستشارية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للمبادئ</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التوجيهية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2015: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تقرير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استشاري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لوزير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والخدمات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الإنسانية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ووزير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الزراعة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وزارة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الزراعة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الأمريكية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دائرة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البحوث</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الزراعية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واشنطن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العاصمة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متاح</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u="sng" dirty="0">
                <a:effectLst/>
                <a:latin typeface="Calibri" panose="020F0502020204030204" pitchFamily="34" charset="0"/>
                <a:ea typeface="Times New Roman" panose="02020603050405020304" pitchFamily="18" charset="0"/>
                <a:cs typeface="Calibri" panose="020F0502020204030204" pitchFamily="34" charset="0"/>
              </a:rPr>
              <a:t>https://ods.od.nih.gov/about/2015_dgac_report.aspx.)</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هناك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طريقة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أخرى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يربطنا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وهي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توفير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العناصر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نحتاجها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مرحلة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مراحل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الحياة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منذ</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الولادة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وحتى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متقدمة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u="none" strike="noStrike"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dirty="0" err="1">
                <a:effectLst/>
                <a:latin typeface="Calibri" panose="020F0502020204030204" pitchFamily="34" charset="0"/>
                <a:ea typeface="Times New Roman" panose="02020603050405020304" pitchFamily="18" charset="0"/>
              </a:rPr>
              <a:t>على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سبيل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المثال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يساعد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تناول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كمية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كافية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من</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الكالسيوم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سن</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مبكرة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على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تقليل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خطر</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الإصابة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بهشاشة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العظام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أو</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ضعف</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العظام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تقدمنا</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العمر</a:t>
            </a:r>
            <a:r>
              <a:rPr lang="en-US" sz="1200" strike="sngStrike" dirty="0">
                <a:effectLst/>
                <a:latin typeface="Calibri" panose="020F0502020204030204" pitchFamily="34" charset="0"/>
                <a:ea typeface="Times New Roman" panose="02020603050405020304" pitchFamily="18"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يمكنك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الاستمرار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بناء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التواصل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عبر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جميع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مراحل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الحياة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تعلم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كيفية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الاحتياجات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تقدم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العمر</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تأكد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الرجوع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مصادر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جديرة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بالثقة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مثل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وفنيي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والحمية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ويُعد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موقعا</a:t>
            </a:r>
            <a:r>
              <a:rPr lang="en-US" sz="1200" dirty="0">
                <a:effectLst/>
                <a:latin typeface="Calibri" panose="020F0502020204030204" pitchFamily="34" charset="0"/>
                <a:ea typeface="Times New Roman" panose="02020603050405020304" pitchFamily="18" charset="0"/>
                <a:cs typeface="Calibri" panose="020F0502020204030204" pitchFamily="34" charset="0"/>
              </a:rPr>
              <a:t> Eatright.org وMyPlate.gov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الموارد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الرائعة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الإنترنت</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ستساعد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إضافة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جميع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المجموعات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والتركيز</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عادات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المتوازنة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والمستدامة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الارتباط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دورة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الحياة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بعض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التغييرات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صعبة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الأسهل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البدء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بتغيير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واحد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تغييرين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فقط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عاداتك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الواحدة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سبيل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المثال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كان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هدفك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تناول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المزيد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الفاكهة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إضافة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لوجبة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الإفطار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وتناول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تفاحة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كوجبة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خفيفة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الأسبوع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أسهل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كبداية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زيادة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مقدار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تتناوله</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يوميًا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dirty="0" err="1">
                <a:effectLst/>
                <a:latin typeface="Calibri" panose="020F0502020204030204" pitchFamily="34" charset="0"/>
                <a:ea typeface="Times New Roman" panose="02020603050405020304" pitchFamily="18" charset="0"/>
              </a:rPr>
              <a:t>يمكن</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أن</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يساعدك</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العمل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اختصاصي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التغذية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المسجل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أيضًا</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تحديد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أهداف</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واقعية</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باختصار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يعتبر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الوطني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"National Nutrition Month®"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الوقت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المثالي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للتعرف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المزيد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الطرق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يربطنا</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بها</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معًا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وفوائد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نمط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dirty="0" err="1">
                <a:effectLst/>
                <a:latin typeface="Calibri" panose="020F0502020204030204" pitchFamily="34" charset="0"/>
                <a:ea typeface="Times New Roman" panose="02020603050405020304" pitchFamily="18" charset="0"/>
              </a:rPr>
              <a:t>استمتع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بالاحتفال</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dirty="0" err="1">
                <a:effectLst/>
                <a:latin typeface="Calibri" panose="020F0502020204030204" pitchFamily="34" charset="0"/>
                <a:ea typeface="Times New Roman" panose="02020603050405020304" pitchFamily="18" charset="0"/>
              </a:rPr>
              <a:t>هل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لديك</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أسئلة</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dirty="0" err="1">
                <a:effectLst/>
                <a:latin typeface="Calibri" panose="020F0502020204030204" pitchFamily="34" charset="0"/>
                <a:ea typeface="Times New Roman" panose="02020603050405020304" pitchFamily="18" charset="0"/>
              </a:rPr>
              <a:t>شكرًا</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لك</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نحتفل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مارس</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الوطني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"National Nutrition Month</a:t>
            </a:r>
            <a:r>
              <a:rPr lang="en-US" sz="1200" baseline="300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وهو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حملة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تثقيفية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ومعلوماتية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تغذوية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ترعاها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الأكاديمية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وتدعو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الحملة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الجميع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للتعرف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كيفية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تبني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خيارات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مستنيرة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وتطوير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عادات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سليمة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والنشاط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البدني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بدأ</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الوطني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National Nutrition Month</a:t>
            </a:r>
            <a:r>
              <a:rPr lang="en-US" sz="1200" baseline="300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1973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كأسبوع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وطني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وأصبح</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احتفالًا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لمدة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1980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استجابةً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للاهتمام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المتزايد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dirty="0" err="1">
                <a:effectLst/>
                <a:latin typeface="Calibri" panose="020F0502020204030204" pitchFamily="34" charset="0"/>
                <a:ea typeface="Times New Roman" panose="02020603050405020304" pitchFamily="18" charset="0"/>
              </a:rPr>
              <a:t>ويعد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موضوع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شهر</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التغذية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الوطني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لعام</a:t>
            </a:r>
            <a:r>
              <a:rPr lang="en-US" sz="1200" dirty="0">
                <a:effectLst/>
                <a:latin typeface="Calibri" panose="020F0502020204030204" pitchFamily="34" charset="0"/>
                <a:ea typeface="Times New Roman" panose="02020603050405020304" pitchFamily="18" charset="0"/>
              </a:rPr>
              <a:t> 2025 </a:t>
            </a:r>
            <a:r>
              <a:rPr lang="en-US" sz="1200" dirty="0" err="1">
                <a:effectLst/>
                <a:latin typeface="Calibri" panose="020F0502020204030204" pitchFamily="34" charset="0"/>
                <a:ea typeface="Times New Roman" panose="02020603050405020304" pitchFamily="18" charset="0"/>
              </a:rPr>
              <a:t>هو</a:t>
            </a:r>
            <a:r>
              <a:rPr lang="en-US" sz="1200" dirty="0">
                <a:effectLst/>
                <a:latin typeface="Calibri" panose="020F0502020204030204" pitchFamily="34" charset="0"/>
                <a:ea typeface="Times New Roman" panose="02020603050405020304" pitchFamily="18" charset="0"/>
              </a:rPr>
              <a:t> </a:t>
            </a:r>
            <a:r>
              <a:rPr lang="en-US" sz="1200" i="1" dirty="0">
                <a:effectLst/>
                <a:latin typeface="Calibri" panose="020F0502020204030204" pitchFamily="34" charset="0"/>
                <a:ea typeface="Times New Roman" panose="02020603050405020304" pitchFamily="18" charset="0"/>
              </a:rPr>
              <a:t>"</a:t>
            </a:r>
            <a:r>
              <a:rPr lang="en-US" sz="1200" i="1" dirty="0" err="1">
                <a:effectLst/>
                <a:latin typeface="Calibri" panose="020F0502020204030204" pitchFamily="34" charset="0"/>
                <a:ea typeface="Times New Roman" panose="02020603050405020304" pitchFamily="18" charset="0"/>
              </a:rPr>
              <a:t>الطعام</a:t>
            </a:r>
            <a:r>
              <a:rPr lang="en-US" sz="1200" i="1"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يجمعنا</a:t>
            </a:r>
            <a:r>
              <a:rPr lang="en-US" sz="1200" dirty="0">
                <a:effectLst/>
                <a:latin typeface="Calibri" panose="020F0502020204030204" pitchFamily="34"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 </a:t>
            </a:r>
            <a:r>
              <a:rPr lang="en-US" sz="1200" i="1" dirty="0">
                <a:effectLst/>
                <a:latin typeface="Calibri" panose="020F0502020204030204" pitchFamily="34" charset="0"/>
                <a:ea typeface="Times New Roman" panose="02020603050405020304" pitchFamily="18" charset="0"/>
              </a:rPr>
              <a:t>"،</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والذي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يسلط</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الضوء</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على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العلاقة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بين</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الصحة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والوصول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إلى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الغذاء</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والتقاليد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والطعام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جميع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مراحل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الحياة</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نهاية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العرض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التقديمي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اليوم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قادرًا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تحديد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طريقتين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الأقل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يربطنا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خلالهما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شرح</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تشكل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نمطًا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r" rtl="1">
              <a:buFont typeface="Arial" panose="020B0604020202020204" pitchFamily="34" charset="0"/>
              <a:buChar char="•"/>
              <a:tabLst>
                <a:tab pos="457200" algn="l"/>
              </a:tabLst>
            </a:pPr>
            <a:r>
              <a:rPr lang="en-US" dirty="0" err="1">
                <a:latin typeface="Calibri" panose="020F0502020204030204" pitchFamily="34" charset="0"/>
                <a:cs typeface="Calibri" panose="020F0502020204030204" pitchFamily="34" charset="0"/>
              </a:rPr>
              <a:t>وصف</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بعض</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الطرق</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لاستكشاف</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العلاقة</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بين</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الطعام</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والثقافة</a:t>
            </a:r>
            <a:r>
              <a:rPr lang="en-US"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يصنع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العديد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الروابط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طوال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الحياة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سنناقش</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العرض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التقديمي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للبدء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تتضمن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بعض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الطرق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للربط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يلي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تعلم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مهارات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الطهي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وتحضير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وتخطيط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الوجبات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استكشاف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مصادر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طعامك</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التعرف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الموارد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مثل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برنامج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المساعدة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التكميلية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(SNAP)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وبرنامج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النساء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والرضّع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والأطفال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(WIC)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وبنوك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المحلية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r" rtl="1"/>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هل</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يمكن</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لأي</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شخص</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التفكير</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طرق</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أخرى</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للربط</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i="1" dirty="0">
                <a:effectLst/>
                <a:latin typeface="Calibri" panose="020F0502020204030204" pitchFamily="34" charset="0"/>
                <a:ea typeface="Times New Roman" panose="02020603050405020304" pitchFamily="18" charset="0"/>
                <a:cs typeface="Calibri" panose="020F0502020204030204" pitchFamily="34" charset="0"/>
              </a:rPr>
              <a:t>؟</a:t>
            </a:r>
          </a:p>
          <a:p>
            <a:pPr marL="0" marR="0" algn="r" rtl="1"/>
            <a:endParaRPr lang="en-US" i="1" dirty="0">
              <a:latin typeface="Calibri" panose="020F0502020204030204" pitchFamily="34" charset="0"/>
              <a:ea typeface="Times New Roman" panose="02020603050405020304" pitchFamily="18"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يتيح</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تحضير</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الأطعمة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في</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المنزل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التحكم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في</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المكونات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وكمياتها</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وكيفية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تحضير</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الأطعمة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ومن</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خلال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تعلم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مهارات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الطبخ</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وتحضير</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الطعام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وتخطيط</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الوجبات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يمكنك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تحديد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طرق</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لاستبدال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المكونات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الأقل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تكلفة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إذا</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لزم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الأمر</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واستخدام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كميات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أقل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في</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بعض</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الحالات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وزيادة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القيمة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الغذائية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للعديد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من</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الأطباق</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يمكنك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استكشاف</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مصدر</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طعامك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الفرصة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لمعرفة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كيفية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زراعته</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أو</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تربيته</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وقد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يلهمك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أيضًا</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لبدء</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إنشاء</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حديقة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منزلية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أو</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مجتمعية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قد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يساعدك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كذلك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على</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التعرف</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على</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الموارد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الموجودة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في</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مجتمعك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مثل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برنامج</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المساعدة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الغذائية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التكميلية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(SNAP)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وبرنامج</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النساء</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والرضّع</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والأطفال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(WIC)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وبنوك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الطعام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المحلية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وتقدم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هذه</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الأنواع</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من</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البرامج</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مساعدات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غذائية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للأفراد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المستحقين</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algn="r" rtl="1"/>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نفكر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حتى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نتقدم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السن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لكن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يربطنا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بالصحة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تؤثر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عوامل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عديدة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علاقتنا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وكذلك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الذكريات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والتقاليد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والمواسم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والقدرة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الوصول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تؤثر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هذه</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العوامل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نتناولها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فإن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نتناولها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تؤثر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صحتنا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والخبر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السار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طالما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لسنا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صغارًا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كبارًا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جدًا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فنحن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بمقدورنا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عادات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dirty="0" err="1">
                <a:effectLst/>
                <a:latin typeface="Calibri" panose="020F0502020204030204" pitchFamily="34" charset="0"/>
                <a:ea typeface="Times New Roman" panose="02020603050405020304" pitchFamily="18" charset="0"/>
              </a:rPr>
              <a:t>خلال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حياتنا</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قد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يوصى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ببعض</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الأطعمة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للمساعدة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تقليل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خطر</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الإصابة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بأمراض</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مزمنة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معينة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أو</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قد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يتم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وصفها</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لعلاج</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بعض</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الحالات</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الصحية</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61501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a:effectLst/>
                <a:latin typeface="Calibri" panose="020F0502020204030204" pitchFamily="34" charset="0"/>
                <a:ea typeface="Times New Roman" panose="02020603050405020304" pitchFamily="18" charset="0"/>
                <a:cs typeface="Calibri" panose="020F0502020204030204" pitchFamily="34" charset="0"/>
              </a:rPr>
              <a:t>في الواقع، هناك الكثير من الأبحاث التي تربط بين نمط الأكل الصحي، الذي يتكون من الفواكه والخضروات والحبوب الكاملة والأطعمة الغنية بالبروتين والخالية من الدهون ومنتجات الألبان أو منتجات الصويا المدعمة، مع الحد من الدهون المشبعة والصوديوم والسكريات المضافة مع انخفاض خطر الإصابة بالأمراض المزمنة المرتبطة بالنظام الغذائي، مثل أمراض القلب والسكري من النوع الثاني وبعض أنواع السرطان.</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a:effectLst/>
                <a:latin typeface="Calibri" panose="020F0502020204030204" pitchFamily="34" charset="0"/>
                <a:ea typeface="Times New Roman" panose="02020603050405020304" pitchFamily="18" charset="0"/>
                <a:cs typeface="Calibri" panose="020F0502020204030204" pitchFamily="34" charset="0"/>
              </a:rPr>
              <a:t>(المصدر: وزارة الزراعة الأمريكية ووزارة الصحة والخدمات الإنسانية الأمريكية. المبادئ التوجيهية الغذائية للأمريكيين، 2020-2025. الإصدار التاسع. ديسمبر 2020. متاحة على </a:t>
            </a:r>
            <a:r>
              <a:rPr lang="en-US" sz="12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DietaryGuidelines.gov</a:t>
            </a:r>
            <a:r>
              <a:rPr lang="en-US" sz="1200">
                <a:effectLst/>
                <a:latin typeface="Calibri" panose="020F0502020204030204" pitchFamily="34" charset="0"/>
                <a:ea typeface="Times New Roman" panose="02020603050405020304" pitchFamily="18" charset="0"/>
                <a:cs typeface="Calibri" panose="020F0502020204030204" pitchFamily="34" charset="0"/>
              </a:rPr>
              <a:t>.)</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u="none" strike="noStrike">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a:effectLst/>
                <a:latin typeface="Calibri" panose="020F0502020204030204" pitchFamily="34" charset="0"/>
                <a:ea typeface="Times New Roman" panose="02020603050405020304" pitchFamily="18" charset="0"/>
                <a:cs typeface="Calibri" panose="020F0502020204030204" pitchFamily="34" charset="0"/>
              </a:rPr>
              <a:t>يلعب اختصاصيو التغذية (RDNs) وفنيو التغذية والحمية الغذائية (NDTRs) دورًا مهمًا في مساعدة الناس على فهم العلاقة بين الأطعمة التي يتناولها الأفراد والمجتمعات، وكيف تؤثر هذه الأطعمة على الصحة طوال الحياة.</a:t>
            </a:r>
            <a:endParaRPr lang="en-US" sz="12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لذا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فإن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التواصل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أحد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خبراء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يتيح</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الحصول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معلومات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مخصصة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لتحقيق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أهدافك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يساعد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(RDNs)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اتخاذ</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التدابير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الوقائية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ويقدمون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خدمات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العلاج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والطبي</a:t>
            </a:r>
            <a:r>
              <a:rPr lang="en-US" sz="1200" dirty="0">
                <a:effectLst/>
                <a:latin typeface="Calibri" panose="020F0502020204030204" pitchFamily="34" charset="0"/>
                <a:ea typeface="Times New Roman" panose="02020603050405020304" pitchFamily="18" charset="0"/>
                <a:cs typeface="Calibri" panose="020F0502020204030204" pitchFamily="34" charset="0"/>
              </a:rPr>
              <a:t> (MNT)،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ويمكن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يتخصصوا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مجالات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مختلفة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مثل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السكري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العلاج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والطبي</a:t>
            </a:r>
            <a:r>
              <a:rPr lang="en-US" sz="1200" dirty="0">
                <a:effectLst/>
                <a:latin typeface="Calibri" panose="020F0502020204030204" pitchFamily="34" charset="0"/>
                <a:ea typeface="Times New Roman" panose="02020603050405020304" pitchFamily="18" charset="0"/>
                <a:cs typeface="Calibri" panose="020F0502020204030204" pitchFamily="34" charset="0"/>
              </a:rPr>
              <a:t> (MNT)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عبارة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خطة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علاجية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مخصصة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معتمدة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وتتضمن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تقييم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الحالة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للشخص</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والتاريخ</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المرضي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وأنماط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وتحديد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مشاكل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وإعداد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خطة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شخصية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ومناسبة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ثقافيًا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وخاضعة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للإشراف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الطبي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لعلاج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إدارة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حالة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واحدة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أكثر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المصدر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https://www.eatrightpro.org/advocacy/initiatives/medical-nutrition-therapy-act/mnt-infographic</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يتمتع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(RDNs)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بمهارة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مساعدة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الأشخاص</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تبني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نمط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يراعي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خياراتهم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الشخصية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وتفضيلاتهم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الثقافية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يمكنك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تطلب</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طبيبك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إحالتك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أحد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a:p>
            <a:endParaRPr lang="en-US" dirty="0"/>
          </a:p>
          <a:p>
            <a:endParaRPr lang="en-US" dirty="0"/>
          </a:p>
          <a:p>
            <a:endParaRPr lang="en-US" i="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dirty="0" err="1">
                <a:effectLst/>
                <a:latin typeface="Calibri" panose="020F0502020204030204" pitchFamily="34" charset="0"/>
                <a:ea typeface="Times New Roman" panose="02020603050405020304" pitchFamily="18" charset="0"/>
              </a:rPr>
              <a:t>للعثور</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على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خبير</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تغذية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متخصص</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احتياجاتك</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الفريدة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منطقتك</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تفضل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بزيارة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موقع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أكاديمية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التغذية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وعلم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النظم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الغذائية</a:t>
            </a:r>
            <a:r>
              <a:rPr lang="en-US" sz="1200" dirty="0">
                <a:effectLst/>
                <a:latin typeface="Calibri" panose="020F0502020204030204" pitchFamily="34" charset="0"/>
                <a:ea typeface="Times New Roman" panose="02020603050405020304" pitchFamily="18" charset="0"/>
              </a:rPr>
              <a:t> " Academy of Nutrition and Dietetics " </a:t>
            </a:r>
            <a:r>
              <a:rPr lang="en-US" sz="1200" dirty="0" err="1">
                <a:effectLst/>
                <a:latin typeface="Calibri" panose="020F0502020204030204" pitchFamily="34" charset="0"/>
                <a:ea typeface="Times New Roman" panose="02020603050405020304" pitchFamily="18" charset="0"/>
              </a:rPr>
              <a:t>على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الموقع</a:t>
            </a:r>
            <a:r>
              <a:rPr lang="en-US" sz="1200" dirty="0">
                <a:effectLst/>
                <a:latin typeface="Calibri" panose="020F0502020204030204" pitchFamily="34" charset="0"/>
                <a:ea typeface="Times New Roman" panose="02020603050405020304" pitchFamily="18" charset="0"/>
              </a:rPr>
              <a:t> </a:t>
            </a:r>
            <a:r>
              <a:rPr lang="en-US" sz="12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www.eatright.org</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الوطني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"National Nutrition Month</a:t>
            </a:r>
            <a:r>
              <a:rPr lang="en-US" sz="1200" baseline="300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نشجعك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استكشاف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العلاقة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والثقافة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تتأثر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نتناولها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الغالب</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أثناء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نشأتنا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بثقافة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عائلتنا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i="1" dirty="0" err="1">
                <a:effectLst/>
                <a:latin typeface="Calibri" panose="020F0502020204030204" pitchFamily="34" charset="0"/>
                <a:ea typeface="Times New Roman" panose="02020603050405020304" pitchFamily="18" charset="0"/>
              </a:rPr>
              <a:t>هل</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تتبادر</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إلى</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ذهنك</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أطعمة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أو</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احتفالات</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معينة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هل</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يرغب</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أحدكم</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في</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مشاركة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مثال</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للأطعمة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التي</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تعتبر</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خاصة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بتقاليد</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عائلته</a:t>
            </a:r>
            <a:r>
              <a:rPr lang="en-US" sz="1200" i="1" dirty="0">
                <a:effectLst/>
                <a:latin typeface="Calibri" panose="020F0502020204030204" pitchFamily="34" charset="0"/>
                <a:ea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406756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60.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62.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3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2025</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Placeholder 10" descr="Decorative photo: Hand holding a smart phone over a plate a food to take a picture of food.">
            <a:extLst>
              <a:ext uri="{FF2B5EF4-FFF2-40B4-BE49-F238E27FC236}">
                <a16:creationId xmlns:a16="http://schemas.microsoft.com/office/drawing/2014/main" id="{3D81EE4E-E7CB-48F9-A04D-3BA7EF504DB5}"/>
              </a:ext>
            </a:extLst>
          </p:cNvPr>
          <p:cNvPicPr>
            <a:picLocks noGrp="1" noChangeAspect="1"/>
          </p:cNvPicPr>
          <p:nvPr>
            <p:ph type="pic" sz="quarter" idx="15"/>
          </p:nvPr>
        </p:nvPicPr>
        <p:blipFill rotWithShape="1">
          <a:blip r:embed="rId6"/>
          <a:srcRect l="24570" t="8438" r="20984" b="7434"/>
          <a:stretch/>
        </p:blipFill>
        <p:spPr>
          <a:xfrm>
            <a:off x="6361504" y="567267"/>
            <a:ext cx="5490403" cy="5655733"/>
          </a:xfrm>
        </p:spPr>
      </p:pic>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268553" y="898124"/>
            <a:ext cx="5561943" cy="1354217"/>
          </a:xfrm>
        </p:spPr>
        <p:txBody>
          <a:bodyPr vert="horz"/>
          <a:lstStyle/>
          <a:p>
            <a:pPr algn="r"/>
            <a:r>
              <a:rPr lang="ar-AE" sz="4400" b="1" dirty="0"/>
              <a:t>اكتشف العلاقة بين الطعام والثقافة.</a:t>
            </a:r>
            <a:endParaRPr lang="en-GB" sz="4400" b="1" dirty="0"/>
          </a:p>
        </p:txBody>
      </p:sp>
      <p:sp>
        <p:nvSpPr>
          <p:cNvPr id="2" name="TextBox 1">
            <a:extLst>
              <a:ext uri="{FF2B5EF4-FFF2-40B4-BE49-F238E27FC236}">
                <a16:creationId xmlns:a16="http://schemas.microsoft.com/office/drawing/2014/main" id="{02CD24B0-80E7-4E38-A2D2-5FD207BE0FDE}"/>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 Placeholder 1">
            <a:extLst>
              <a:ext uri="{FF2B5EF4-FFF2-40B4-BE49-F238E27FC236}">
                <a16:creationId xmlns:a16="http://schemas.microsoft.com/office/drawing/2014/main" id="{14692632-ECCD-D6CE-80F8-E20A2C8B0731}"/>
              </a:ext>
            </a:extLst>
          </p:cNvPr>
          <p:cNvSpPr txBox="1">
            <a:spLocks/>
          </p:cNvSpPr>
          <p:nvPr/>
        </p:nvSpPr>
        <p:spPr>
          <a:xfrm>
            <a:off x="267897" y="2427890"/>
            <a:ext cx="5490404" cy="422690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r" rtl="1">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جرّب الوصفات باستخدام مختلف المكونات أو تقنيات الطهي</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أضف الأطعمة والتقاليد الثقافية المفضلة لديك أو تجربة النكهات العالمية الجديدة</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استمتع بتناول وجباتك مع الأصدقاء أو العائلة، عندما يكون ذلك ممكنا</a:t>
            </a:r>
            <a:endParaRPr lang="en-US" sz="3200" dirty="0">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38358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817338"/>
            <a:ext cx="5860472" cy="1477328"/>
          </a:xfrm>
        </p:spPr>
        <p:txBody>
          <a:bodyPr vert="horz"/>
          <a:lstStyle/>
          <a:p>
            <a:r>
              <a:rPr lang="ar-AE" b="1" i="1" dirty="0"/>
              <a:t>الطعام يجمعنا </a:t>
            </a:r>
            <a:br>
              <a:rPr lang="ar-AE" b="1" i="1" dirty="0"/>
            </a:br>
            <a:r>
              <a:rPr lang="ar-AE" b="1" i="1" dirty="0"/>
              <a:t>بعائلتنا وأصدقائنا</a:t>
            </a:r>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698370"/>
            <a:ext cx="5860472" cy="2215991"/>
          </a:xfrm>
        </p:spPr>
        <p:txBody>
          <a:bodyPr vert="horz"/>
          <a:lstStyle/>
          <a:p>
            <a:r>
              <a:rPr lang="ar-AE" b="1" i="1" dirty="0"/>
              <a:t>الطعام يجمعنا </a:t>
            </a:r>
            <a:br>
              <a:rPr lang="ar-AE" b="1" i="1" dirty="0"/>
            </a:br>
            <a:r>
              <a:rPr lang="ar-AE" b="1" i="1" dirty="0"/>
              <a:t>خلال كل </a:t>
            </a:r>
            <a:br>
              <a:rPr lang="ar-AE" b="1" i="1" dirty="0"/>
            </a:br>
            <a:r>
              <a:rPr lang="ar-AE" b="1" i="1" dirty="0"/>
              <a:t>مرحلة من مراحل الحياة</a:t>
            </a:r>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pic>
        <p:nvPicPr>
          <p:cNvPr id="7" name="Picture 6" descr="Academy logo">
            <a:extLst>
              <a:ext uri="{FF2B5EF4-FFF2-40B4-BE49-F238E27FC236}">
                <a16:creationId xmlns:a16="http://schemas.microsoft.com/office/drawing/2014/main" id="{33FACA6D-2C18-C534-D60B-2383BD413161}"/>
              </a:ext>
            </a:extLst>
          </p:cNvPr>
          <p:cNvPicPr>
            <a:picLocks/>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36419" y="427640"/>
            <a:ext cx="4174064" cy="753386"/>
          </a:xfrm>
          <a:prstGeom prst="rect">
            <a:avLst/>
          </a:prstGeom>
        </p:spPr>
      </p:pic>
    </p:spTree>
    <p:extLst>
      <p:ext uri="{BB962C8B-B14F-4D97-AF65-F5344CB8AC3E}">
        <p14:creationId xmlns:p14="http://schemas.microsoft.com/office/powerpoint/2010/main" val="3736750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236503" y="490954"/>
            <a:ext cx="6363994" cy="1354217"/>
          </a:xfrm>
        </p:spPr>
        <p:txBody>
          <a:bodyPr vert="horz"/>
          <a:lstStyle/>
          <a:p>
            <a:pPr algn="r"/>
            <a:r>
              <a:rPr lang="ar-AE" sz="4400" b="1" dirty="0"/>
              <a:t>التواصل مع الآخرين عبر جميع مراحل الحياة</a:t>
            </a:r>
            <a:endParaRPr lang="en-GB" sz="4400" b="1" dirty="0"/>
          </a:p>
        </p:txBody>
      </p:sp>
      <p:pic>
        <p:nvPicPr>
          <p:cNvPr id="8" name="Picture 2" descr="eatright logo">
            <a:extLst>
              <a:ext uri="{FF2B5EF4-FFF2-40B4-BE49-F238E27FC236}">
                <a16:creationId xmlns:a16="http://schemas.microsoft.com/office/drawing/2014/main" id="{524BD27E-48C3-58F9-D977-5BFC8433A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2B7A49-5487-AC4D-3CF7-11099A57C091}"/>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5" name="Text Placeholder 1">
            <a:extLst>
              <a:ext uri="{FF2B5EF4-FFF2-40B4-BE49-F238E27FC236}">
                <a16:creationId xmlns:a16="http://schemas.microsoft.com/office/drawing/2014/main" id="{2AC6E6DF-0FFC-5634-B802-67A84ED44A59}"/>
              </a:ext>
            </a:extLst>
          </p:cNvPr>
          <p:cNvSpPr txBox="1">
            <a:spLocks/>
          </p:cNvSpPr>
          <p:nvPr/>
        </p:nvSpPr>
        <p:spPr>
          <a:xfrm>
            <a:off x="267897" y="2165131"/>
            <a:ext cx="6332600" cy="4489668"/>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تعرف على كيفية تغير احتياجاتك الغذائية مع تقدم العمر</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أضف الأطعمة الصحية من جميع المجموعات الغذائية</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ركز على عادات الأكل المتوازنة والمستدامة</a:t>
            </a:r>
            <a:r>
              <a:rPr lang="en-US" sz="3200" dirty="0">
                <a:latin typeface="Calibri" panose="020F0502020204030204" pitchFamily="34" charset="0"/>
                <a:ea typeface="DengXian" panose="02010600030101010101" pitchFamily="2" charset="-122"/>
                <a:cs typeface="Calibri" panose="020F0502020204030204" pitchFamily="34" charset="0"/>
              </a:rPr>
              <a:t>.</a:t>
            </a:r>
          </a:p>
        </p:txBody>
      </p:sp>
    </p:spTree>
    <p:extLst>
      <p:ext uri="{BB962C8B-B14F-4D97-AF65-F5344CB8AC3E}">
        <p14:creationId xmlns:p14="http://schemas.microsoft.com/office/powerpoint/2010/main" val="219831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a:xfrm>
            <a:off x="0" y="986579"/>
            <a:ext cx="11971283" cy="830997"/>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5" name="Subtitle 4">
            <a:extLst>
              <a:ext uri="{FF2B5EF4-FFF2-40B4-BE49-F238E27FC236}">
                <a16:creationId xmlns:a16="http://schemas.microsoft.com/office/drawing/2014/main" id="{279F1EE7-AD55-5C7C-E0D8-2D38320F7721}"/>
              </a:ext>
            </a:extLst>
          </p:cNvPr>
          <p:cNvSpPr>
            <a:spLocks noGrp="1"/>
          </p:cNvSpPr>
          <p:nvPr>
            <p:ph type="subTitle" idx="1"/>
          </p:nvPr>
        </p:nvSpPr>
        <p:spPr/>
        <p:txBody>
          <a:bodyPr/>
          <a:lstStyle/>
          <a:p>
            <a:endParaRPr lang="en-US"/>
          </a:p>
        </p:txBody>
      </p:sp>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6" name="Picture 5">
            <a:extLst>
              <a:ext uri="{FF2B5EF4-FFF2-40B4-BE49-F238E27FC236}">
                <a16:creationId xmlns:a16="http://schemas.microsoft.com/office/drawing/2014/main" id="{E9DE8F98-80C4-38D1-7F81-840292298B73}"/>
              </a:ext>
            </a:extLst>
          </p:cNvPr>
          <p:cNvPicPr>
            <a:picLocks noChangeAspect="1"/>
          </p:cNvPicPr>
          <p:nvPr/>
        </p:nvPicPr>
        <p:blipFill>
          <a:blip r:embed="rId6"/>
          <a:srcRect/>
          <a:stretch/>
        </p:blipFill>
        <p:spPr bwMode="auto">
          <a:xfrm>
            <a:off x="4099518" y="3265665"/>
            <a:ext cx="4112629" cy="2165985"/>
          </a:xfrm>
          <a:prstGeom prst="rect">
            <a:avLst/>
          </a:prstGeom>
          <a:noFill/>
          <a:ln>
            <a:noFill/>
          </a:ln>
        </p:spPr>
      </p:pic>
    </p:spTree>
    <p:extLst>
      <p:ext uri="{BB962C8B-B14F-4D97-AF65-F5344CB8AC3E}">
        <p14:creationId xmlns:p14="http://schemas.microsoft.com/office/powerpoint/2010/main" val="370309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C0DE51CF-FE21-47DC-8B68-862FCE1264C8}"/>
              </a:ext>
            </a:extLst>
          </p:cNvPr>
          <p:cNvSpPr/>
          <p:nvPr/>
        </p:nvSpPr>
        <p:spPr>
          <a:xfrm>
            <a:off x="2001519" y="1944414"/>
            <a:ext cx="8634949" cy="2372859"/>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ar-AE" sz="8000" b="1" cap="none" spc="0" dirty="0">
                <a:ln/>
                <a:solidFill>
                  <a:schemeClr val="accent4"/>
                </a:solidFill>
                <a:effectLst/>
              </a:rPr>
              <a:t>هل لديك أسئلة؟</a:t>
            </a:r>
            <a:endParaRPr lang="en-US" sz="8000" b="1" cap="none" spc="0" dirty="0">
              <a:ln/>
              <a:solidFill>
                <a:schemeClr val="accent4"/>
              </a:solidFill>
              <a:effectLst/>
            </a:endParaRP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2025</a:t>
            </a:r>
          </a:p>
        </p:txBody>
      </p:sp>
      <p:sp>
        <p:nvSpPr>
          <p:cNvPr id="2" name="Text Placeholder 1">
            <a:extLst>
              <a:ext uri="{FF2B5EF4-FFF2-40B4-BE49-F238E27FC236}">
                <a16:creationId xmlns:a16="http://schemas.microsoft.com/office/drawing/2014/main" id="{67955F1B-9AE9-05C6-52D3-06DF8F146BC0}"/>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ar-AE" sz="9600" b="1" dirty="0">
                <a:solidFill>
                  <a:srgbClr val="C0D446"/>
                </a:solidFill>
                <a:latin typeface="+mn-lt"/>
              </a:rPr>
              <a:t>شكرًا لك!</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ECB9F0-BBA1-EC0F-D411-85F7D5FA2326}"/>
              </a:ext>
            </a:extLst>
          </p:cNvPr>
          <p:cNvPicPr>
            <a:picLocks noChangeAspect="1"/>
          </p:cNvPicPr>
          <p:nvPr/>
        </p:nvPicPr>
        <p:blipFill>
          <a:blip r:embed="rId4"/>
          <a:srcRect/>
          <a:stretch/>
        </p:blipFill>
        <p:spPr bwMode="auto">
          <a:xfrm>
            <a:off x="2529414" y="1095276"/>
            <a:ext cx="7010716" cy="3692311"/>
          </a:xfrm>
          <a:prstGeom prst="rect">
            <a:avLst/>
          </a:prstGeom>
          <a:noFill/>
          <a:ln>
            <a:noFill/>
          </a:ln>
        </p:spPr>
      </p:pic>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2" imgH="272" progId="TCLayout.ActiveDocument.1">
                  <p:embed/>
                </p:oleObj>
              </mc:Choice>
              <mc:Fallback>
                <p:oleObj name="think-cell Slide" r:id="rId5"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534FDF49-62D2-D86C-171C-F2A020B81983}"/>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6446642C-AB75-02B5-E14B-EB6402515A2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447465"/>
          </a:xfrm>
        </p:spPr>
        <p:txBody>
          <a:bodyPr/>
          <a:lstStyle/>
          <a:p>
            <a:pPr marL="342900" marR="0" lvl="0" indent="-342900" algn="r" rtl="1">
              <a:lnSpc>
                <a:spcPct val="150000"/>
              </a:lnSpc>
              <a:buFont typeface="Arial" panose="020B0604020202020204" pitchFamily="34" charset="0"/>
              <a:buChar char="•"/>
              <a:tabLst>
                <a:tab pos="4572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تحديد</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طريقتين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الأقل</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يجمعنا</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خلالهما</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50000"/>
              </a:lnSpc>
              <a:buFont typeface="Arial" panose="020B0604020202020204" pitchFamily="34" charset="0"/>
              <a:buChar char="•"/>
              <a:tabLst>
                <a:tab pos="4572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شرح</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ما</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هي</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تشكل</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نمطًا</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غذائيًا</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صحيًا</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50000"/>
              </a:lnSpc>
              <a:buFont typeface="Arial" panose="020B0604020202020204" pitchFamily="34" charset="0"/>
              <a:buChar char="•"/>
              <a:tabLst>
                <a:tab pos="4572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وصف</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بعض</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الطرق</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لاستكشاف</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العلاقة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بين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والثقافة</a:t>
            </a:r>
            <a:r>
              <a:rPr lang="en-US" sz="320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pPr algn="r"/>
            <a:r>
              <a:rPr lang="ar-AE" dirty="0"/>
              <a:t>الأهداف</a:t>
            </a:r>
            <a:endParaRPr lang="en-GB" dirty="0"/>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340093" y="281411"/>
            <a:ext cx="5561943" cy="738664"/>
          </a:xfrm>
        </p:spPr>
        <p:txBody>
          <a:bodyPr/>
          <a:lstStyle/>
          <a:p>
            <a:r>
              <a:rPr lang="ar-AE" sz="4800" b="1" dirty="0"/>
              <a:t>التواصل من خلال الطعام.</a:t>
            </a:r>
            <a:endParaRPr lang="en-US" sz="4800" b="1" dirty="0"/>
          </a:p>
        </p:txBody>
      </p:sp>
      <p:sp>
        <p:nvSpPr>
          <p:cNvPr id="6" name="Picture Placeholder 5">
            <a:extLst>
              <a:ext uri="{FF2B5EF4-FFF2-40B4-BE49-F238E27FC236}">
                <a16:creationId xmlns:a16="http://schemas.microsoft.com/office/drawing/2014/main" id="{DCA76805-50E7-2865-8748-4BACB7342A4B}"/>
              </a:ext>
            </a:extLst>
          </p:cNvPr>
          <p:cNvSpPr>
            <a:spLocks noGrp="1"/>
          </p:cNvSpPr>
          <p:nvPr>
            <p:ph type="pic" sz="quarter" idx="15"/>
          </p:nvPr>
        </p:nvSpPr>
        <p:spPr/>
        <p:txBody>
          <a:bodyPr/>
          <a:lstStyle/>
          <a:p>
            <a:endParaRPr lang="en-US"/>
          </a:p>
        </p:txBody>
      </p:sp>
      <p:pic>
        <p:nvPicPr>
          <p:cNvPr id="2" name="Photo" descr="Decorative photo: A crate of fresh oranges.">
            <a:extLst>
              <a:ext uri="{FF2B5EF4-FFF2-40B4-BE49-F238E27FC236}">
                <a16:creationId xmlns:a16="http://schemas.microsoft.com/office/drawing/2014/main" id="{AF1D7E99-714D-9453-00C7-363134B19FCD}"/>
              </a:ext>
            </a:extLst>
          </p:cNvPr>
          <p:cNvPicPr>
            <a:picLocks noChangeAspect="1"/>
          </p:cNvPicPr>
          <p:nvPr/>
        </p:nvPicPr>
        <p:blipFill>
          <a:blip r:embed="rId3"/>
          <a:srcRect l="486" r="486"/>
          <a:stretch/>
        </p:blipFill>
        <p:spPr>
          <a:xfrm>
            <a:off x="6992875" y="527541"/>
            <a:ext cx="4491554" cy="5735183"/>
          </a:xfrm>
          <a:prstGeom prst="rect">
            <a:avLst/>
          </a:prstGeom>
        </p:spPr>
      </p:pic>
      <p:sp>
        <p:nvSpPr>
          <p:cNvPr id="7" name="TextBox 6">
            <a:extLst>
              <a:ext uri="{FF2B5EF4-FFF2-40B4-BE49-F238E27FC236}">
                <a16:creationId xmlns:a16="http://schemas.microsoft.com/office/drawing/2014/main" id="{227BD312-D1F8-F778-F215-1369BB8BB851}"/>
              </a:ext>
            </a:extLst>
          </p:cNvPr>
          <p:cNvSpPr txBox="1"/>
          <p:nvPr/>
        </p:nvSpPr>
        <p:spPr>
          <a:xfrm>
            <a:off x="8443019" y="633045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12" name="Text Placeholder 1">
            <a:extLst>
              <a:ext uri="{FF2B5EF4-FFF2-40B4-BE49-F238E27FC236}">
                <a16:creationId xmlns:a16="http://schemas.microsoft.com/office/drawing/2014/main" id="{2BC4417A-15E9-D3E5-F888-68839C85BB21}"/>
              </a:ext>
            </a:extLst>
          </p:cNvPr>
          <p:cNvSpPr txBox="1">
            <a:spLocks/>
          </p:cNvSpPr>
          <p:nvPr/>
        </p:nvSpPr>
        <p:spPr>
          <a:xfrm>
            <a:off x="759824" y="1134242"/>
            <a:ext cx="4439302" cy="445474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600" kern="120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lnSpc>
                <a:spcPct val="150000"/>
              </a:lnSpc>
              <a:spcBef>
                <a:spcPts val="0"/>
              </a:spcBef>
              <a:spcAft>
                <a:spcPts val="0"/>
              </a:spcAft>
              <a:buFont typeface="Arial" panose="020B0604020202020204" pitchFamily="34" charset="0"/>
              <a:buChar char="•"/>
            </a:pPr>
            <a:r>
              <a:rPr lang="en-US" sz="2800" dirty="0" err="1">
                <a:effectLst/>
                <a:latin typeface="Calibri" panose="020F0502020204030204" pitchFamily="34" charset="0"/>
                <a:ea typeface="Times New Roman" panose="02020603050405020304" pitchFamily="18" charset="0"/>
              </a:rPr>
              <a:t>تعلم</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مهارات</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الطهي</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وتحضير</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الطعام</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وتخطيط</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الوجبات</a:t>
            </a:r>
            <a:endParaRPr lang="en-US" sz="2800" dirty="0">
              <a:effectLst/>
              <a:latin typeface="Calibri" panose="020F0502020204030204" pitchFamily="34" charset="0"/>
              <a:ea typeface="Times New Roman" panose="02020603050405020304" pitchFamily="18" charset="0"/>
            </a:endParaRPr>
          </a:p>
          <a:p>
            <a:pPr marL="457200" indent="-457200" algn="r" rtl="1">
              <a:lnSpc>
                <a:spcPct val="150000"/>
              </a:lnSpc>
              <a:spcBef>
                <a:spcPts val="0"/>
              </a:spcBef>
              <a:spcAft>
                <a:spcPts val="0"/>
              </a:spcAft>
              <a:buFont typeface="Arial" panose="020B0604020202020204" pitchFamily="34" charset="0"/>
              <a:buChar char="•"/>
            </a:pPr>
            <a:r>
              <a:rPr lang="en-US" sz="2800" dirty="0" err="1">
                <a:effectLst/>
                <a:latin typeface="Calibri" panose="020F0502020204030204" pitchFamily="34" charset="0"/>
                <a:ea typeface="Times New Roman" panose="02020603050405020304" pitchFamily="18" charset="0"/>
              </a:rPr>
              <a:t>استكشف</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مصادر</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طعامك</a:t>
            </a:r>
            <a:r>
              <a:rPr lang="en-US" sz="2800" dirty="0">
                <a:latin typeface="Calibri" panose="020F0502020204030204" pitchFamily="34" charset="0"/>
                <a:ea typeface="Times New Roman" panose="02020603050405020304" pitchFamily="18" charset="0"/>
              </a:rPr>
              <a:t>.</a:t>
            </a:r>
          </a:p>
          <a:p>
            <a:pPr marL="457200" indent="-457200" algn="r" rtl="1">
              <a:lnSpc>
                <a:spcPct val="150000"/>
              </a:lnSpc>
              <a:spcBef>
                <a:spcPts val="0"/>
              </a:spcBef>
              <a:spcAft>
                <a:spcPts val="0"/>
              </a:spcAft>
              <a:buFont typeface="Arial" panose="020B0604020202020204" pitchFamily="34" charset="0"/>
              <a:buChar char="•"/>
            </a:pPr>
            <a:r>
              <a:rPr lang="en-US" sz="2800" dirty="0" err="1">
                <a:effectLst/>
                <a:latin typeface="Calibri" panose="020F0502020204030204" pitchFamily="34" charset="0"/>
                <a:ea typeface="Times New Roman" panose="02020603050405020304" pitchFamily="18" charset="0"/>
              </a:rPr>
              <a:t>تعرف</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على</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الموارد</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مثل</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برنامج</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المساعدة</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الغذائية</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التكميلية</a:t>
            </a:r>
            <a:r>
              <a:rPr lang="en-US" sz="2800" dirty="0">
                <a:effectLst/>
                <a:latin typeface="Calibri" panose="020F0502020204030204" pitchFamily="34" charset="0"/>
                <a:ea typeface="Times New Roman" panose="02020603050405020304" pitchFamily="18" charset="0"/>
              </a:rPr>
              <a:t> (SNAP) </a:t>
            </a:r>
            <a:r>
              <a:rPr lang="en-US" sz="2800" dirty="0" err="1">
                <a:effectLst/>
                <a:latin typeface="Calibri" panose="020F0502020204030204" pitchFamily="34" charset="0"/>
                <a:ea typeface="Times New Roman" panose="02020603050405020304" pitchFamily="18" charset="0"/>
              </a:rPr>
              <a:t>وبرنامج</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النساء</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والرضّع</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والأطفال</a:t>
            </a:r>
            <a:r>
              <a:rPr lang="en-US" sz="2800" dirty="0">
                <a:effectLst/>
                <a:latin typeface="Calibri" panose="020F0502020204030204" pitchFamily="34" charset="0"/>
                <a:ea typeface="Times New Roman" panose="02020603050405020304" pitchFamily="18" charset="0"/>
              </a:rPr>
              <a:t> (WIC) </a:t>
            </a:r>
            <a:r>
              <a:rPr lang="en-US" sz="2800" dirty="0" err="1">
                <a:effectLst/>
                <a:latin typeface="Calibri" panose="020F0502020204030204" pitchFamily="34" charset="0"/>
                <a:ea typeface="Times New Roman" panose="02020603050405020304" pitchFamily="18" charset="0"/>
              </a:rPr>
              <a:t>وبنوك</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الطعام</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المحلية</a:t>
            </a:r>
            <a:r>
              <a:rPr lang="en-US" sz="2800" dirty="0">
                <a:effectLst/>
                <a:latin typeface="Calibri" panose="020F0502020204030204" pitchFamily="34" charset="0"/>
                <a:ea typeface="Times New Roman" panose="02020603050405020304" pitchFamily="18" charset="0"/>
              </a:rPr>
              <a:t>.</a:t>
            </a:r>
            <a:endParaRPr lang="ar-SA" sz="28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ecorative photo: RDN/NDTR/practitioner holding a tray of food in a hospital patient's room">
            <a:extLst>
              <a:ext uri="{FF2B5EF4-FFF2-40B4-BE49-F238E27FC236}">
                <a16:creationId xmlns:a16="http://schemas.microsoft.com/office/drawing/2014/main" id="{17CAD7DA-6D18-84D9-5598-568F156AE24F}"/>
              </a:ext>
            </a:extLst>
          </p:cNvPr>
          <p:cNvPicPr>
            <a:picLocks noGrp="1" noChangeAspect="1"/>
          </p:cNvPicPr>
          <p:nvPr>
            <p:ph type="pic" sz="quarter" idx="15"/>
          </p:nvPr>
        </p:nvPicPr>
        <p:blipFill rotWithShape="1">
          <a:blip r:embed="rId3"/>
          <a:srcRect l="11224" r="24056"/>
          <a:stretch/>
        </p:blipFill>
        <p:spPr>
          <a:xfrm>
            <a:off x="6361504" y="567267"/>
            <a:ext cx="5490403" cy="5655733"/>
          </a:xfrm>
        </p:spPr>
      </p:pic>
      <p:sp>
        <p:nvSpPr>
          <p:cNvPr id="4" name="Title 1">
            <a:extLst>
              <a:ext uri="{FF2B5EF4-FFF2-40B4-BE49-F238E27FC236}">
                <a16:creationId xmlns:a16="http://schemas.microsoft.com/office/drawing/2014/main" id="{AB838939-2470-3CDD-5842-14575EE417D6}"/>
              </a:ext>
            </a:extLst>
          </p:cNvPr>
          <p:cNvSpPr txBox="1">
            <a:spLocks/>
          </p:cNvSpPr>
          <p:nvPr/>
        </p:nvSpPr>
        <p:spPr>
          <a:xfrm>
            <a:off x="-29975" y="2385890"/>
            <a:ext cx="5860472" cy="1477328"/>
          </a:xfrm>
          <a:prstGeom prst="rect">
            <a:avLst/>
          </a:prstGeom>
        </p:spPr>
        <p:txBody>
          <a:bodyPr vert="horz" lIns="0" tIns="0" rIns="0" bIns="0" rtlCol="0" anchor="b" anchorCtr="0">
            <a:spAutoFit/>
          </a:bodyPr>
          <a:lstStyle>
            <a:lvl1pPr algn="l" defTabSz="914400" rtl="0" eaLnBrk="1" latinLnBrk="0" hangingPunct="1">
              <a:lnSpc>
                <a:spcPct val="100000"/>
              </a:lnSpc>
              <a:spcBef>
                <a:spcPct val="0"/>
              </a:spcBef>
              <a:buNone/>
              <a:defRPr lang="en-US" sz="3200" b="0" kern="1200" dirty="0">
                <a:solidFill>
                  <a:schemeClr val="accent1"/>
                </a:solidFill>
                <a:latin typeface="+mj-lt"/>
                <a:ea typeface="Cambria" panose="02040503050406030204" pitchFamily="18" charset="0"/>
                <a:cs typeface="+mj-cs"/>
              </a:defRPr>
            </a:lvl1pPr>
          </a:lstStyle>
          <a:p>
            <a:pPr algn="ctr"/>
            <a:r>
              <a:rPr lang="ar-AE" sz="4800" b="1" i="1" dirty="0">
                <a:ea typeface="+mj-ea"/>
              </a:rPr>
              <a:t>الطعام يربطنا </a:t>
            </a:r>
          </a:p>
          <a:p>
            <a:pPr algn="ctr"/>
            <a:r>
              <a:rPr lang="ar-AE" sz="4800" b="1" i="1" dirty="0">
                <a:ea typeface="+mj-ea"/>
              </a:rPr>
              <a:t>بالصحة</a:t>
            </a:r>
          </a:p>
        </p:txBody>
      </p:sp>
      <p:sp>
        <p:nvSpPr>
          <p:cNvPr id="2" name="TextBox 1">
            <a:extLst>
              <a:ext uri="{FF2B5EF4-FFF2-40B4-BE49-F238E27FC236}">
                <a16:creationId xmlns:a16="http://schemas.microsoft.com/office/drawing/2014/main" id="{3BC799E5-BE73-9B7A-7BF8-05E40CDE93D4}"/>
              </a:ext>
            </a:extLst>
          </p:cNvPr>
          <p:cNvSpPr txBox="1"/>
          <p:nvPr/>
        </p:nvSpPr>
        <p:spPr>
          <a:xfrm>
            <a:off x="8497175" y="636779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152505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02F08C-1756-EED9-DD52-18EA99BA4057}"/>
              </a:ext>
            </a:extLst>
          </p:cNvPr>
          <p:cNvSpPr>
            <a:spLocks noGrp="1"/>
          </p:cNvSpPr>
          <p:nvPr>
            <p:ph type="pic" sz="quarter" idx="10"/>
          </p:nvPr>
        </p:nvSpPr>
        <p:spPr/>
        <p:txBody>
          <a:bodyPr/>
          <a:lstStyle/>
          <a:p>
            <a:pPr>
              <a:lnSpc>
                <a:spcPct val="150000"/>
              </a:lnSpc>
            </a:pPr>
            <a:endParaRPr lang="en-US" dirty="0"/>
          </a:p>
        </p:txBody>
      </p:sp>
      <p:sp>
        <p:nvSpPr>
          <p:cNvPr id="12" name="Title 1">
            <a:extLst>
              <a:ext uri="{FF2B5EF4-FFF2-40B4-BE49-F238E27FC236}">
                <a16:creationId xmlns:a16="http://schemas.microsoft.com/office/drawing/2014/main" id="{71E25908-E670-8204-9AF6-C6E23497BD28}"/>
              </a:ext>
            </a:extLst>
          </p:cNvPr>
          <p:cNvSpPr>
            <a:spLocks noGrp="1"/>
          </p:cNvSpPr>
          <p:nvPr>
            <p:ph type="ctrTitle"/>
          </p:nvPr>
        </p:nvSpPr>
        <p:spPr>
          <a:xfrm>
            <a:off x="225993" y="166378"/>
            <a:ext cx="6363994" cy="1354217"/>
          </a:xfrm>
        </p:spPr>
        <p:txBody>
          <a:bodyPr vert="horz"/>
          <a:lstStyle/>
          <a:p>
            <a:pPr algn="ctr"/>
            <a:r>
              <a:rPr lang="ar-AE" sz="4400" b="1" dirty="0"/>
              <a:t>أنماط الأكل الصحية</a:t>
            </a:r>
            <a:endParaRPr lang="en-GB" sz="4400" b="1" dirty="0"/>
          </a:p>
        </p:txBody>
      </p:sp>
      <p:sp>
        <p:nvSpPr>
          <p:cNvPr id="13" name="Text Placeholder 4">
            <a:extLst>
              <a:ext uri="{FF2B5EF4-FFF2-40B4-BE49-F238E27FC236}">
                <a16:creationId xmlns:a16="http://schemas.microsoft.com/office/drawing/2014/main" id="{D209C7F1-2B7E-F819-7CD9-1AB143893888}"/>
              </a:ext>
            </a:extLst>
          </p:cNvPr>
          <p:cNvSpPr txBox="1">
            <a:spLocks/>
          </p:cNvSpPr>
          <p:nvPr/>
        </p:nvSpPr>
        <p:spPr>
          <a:xfrm>
            <a:off x="425682" y="1474619"/>
            <a:ext cx="470333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r" rtl="1"/>
            <a:r>
              <a:rPr lang="en-US" sz="3200" dirty="0" err="1">
                <a:effectLst/>
                <a:latin typeface="Calibri" panose="020F0502020204030204" pitchFamily="34" charset="0"/>
                <a:ea typeface="Times New Roman" panose="02020603050405020304" pitchFamily="18" charset="0"/>
                <a:cs typeface="Calibri" panose="020F0502020204030204" pitchFamily="34" charset="0"/>
              </a:rPr>
              <a:t>تشمل</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Times New Roman" panose="02020603050405020304" pitchFamily="18" charset="0"/>
              <a:cs typeface="Arial" panose="020B0604020202020204" pitchFamily="34" charset="0"/>
            </a:endParaRPr>
          </a:p>
          <a:p>
            <a:pPr marL="742950" marR="0" lvl="1" indent="-285750" algn="r" rtl="1">
              <a:buFont typeface="Arial" panose="020B0604020202020204" pitchFamily="34" charset="0"/>
              <a:buChar char="•"/>
              <a:tabLst>
                <a:tab pos="9144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الخضروات</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الفواكه</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الحبوب</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خاصة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الحبوب</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الكاملة</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الغنية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بالبروتين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الخالية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الدهون</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منتجات</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الألبان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قليلة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الدسم</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الخالية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الدهون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أنواع</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الصويا</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المدعمة</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457200">
              <a:buFont typeface="Wingdings" panose="05000000000000000000" pitchFamily="2" charset="2"/>
              <a:buChar char="Ø"/>
            </a:pPr>
            <a:endParaRPr lang="en-US" sz="3200" dirty="0">
              <a:solidFill>
                <a:schemeClr val="accent1"/>
              </a:solidFill>
              <a:latin typeface="+mj-lt"/>
              <a:ea typeface="+mj-ea"/>
              <a:cs typeface="+mj-cs"/>
            </a:endParaRPr>
          </a:p>
          <a:p>
            <a:pPr lvl="5"/>
            <a:endParaRPr lang="en-US" sz="3200" dirty="0"/>
          </a:p>
        </p:txBody>
      </p:sp>
      <p:sp>
        <p:nvSpPr>
          <p:cNvPr id="14" name="Text Placeholder 4">
            <a:extLst>
              <a:ext uri="{FF2B5EF4-FFF2-40B4-BE49-F238E27FC236}">
                <a16:creationId xmlns:a16="http://schemas.microsoft.com/office/drawing/2014/main" id="{2B6C4B3A-4681-311B-CC4E-EC4493CC554C}"/>
              </a:ext>
            </a:extLst>
          </p:cNvPr>
          <p:cNvSpPr txBox="1">
            <a:spLocks/>
          </p:cNvSpPr>
          <p:nvPr/>
        </p:nvSpPr>
        <p:spPr>
          <a:xfrm>
            <a:off x="7609490" y="1474619"/>
            <a:ext cx="4209393"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ar-AE" sz="3200" dirty="0">
                <a:solidFill>
                  <a:schemeClr val="bg1"/>
                </a:solidFill>
                <a:latin typeface="+mj-lt"/>
                <a:ea typeface="+mj-ea"/>
                <a:cs typeface="+mj-cs"/>
              </a:rPr>
              <a:t>الحد:</a:t>
            </a:r>
            <a:endParaRPr lang="en-US" sz="3200" dirty="0">
              <a:solidFill>
                <a:schemeClr val="bg1"/>
              </a:solidFill>
              <a:latin typeface="+mj-lt"/>
              <a:ea typeface="+mj-ea"/>
              <a:cs typeface="+mj-cs"/>
            </a:endParaRPr>
          </a:p>
          <a:p>
            <a:pPr marL="742950" marR="0" lvl="1" indent="-285750" algn="r" rtl="1">
              <a:buFont typeface="Arial" panose="020B0604020202020204" pitchFamily="34" charset="0"/>
              <a:buChar char="•"/>
              <a:tabLst>
                <a:tab pos="914400" algn="l"/>
              </a:tabLst>
            </a:pPr>
            <a:r>
              <a:rPr lang="en-US" sz="3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السكريات</a:t>
            </a:r>
            <a:r>
              <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المضافة</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الدهون</a:t>
            </a:r>
            <a:r>
              <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المشبعة</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الصوديوم</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en-US" sz="3200" dirty="0">
              <a:solidFill>
                <a:schemeClr val="bg1"/>
              </a:solidFill>
              <a:latin typeface="+mj-lt"/>
              <a:ea typeface="+mj-ea"/>
              <a:cs typeface="+mj-cs"/>
            </a:endParaRPr>
          </a:p>
          <a:p>
            <a:pPr lvl="5"/>
            <a:endParaRPr lang="en-US" sz="3200" dirty="0">
              <a:solidFill>
                <a:schemeClr val="bg1"/>
              </a:solidFill>
            </a:endParaRPr>
          </a:p>
        </p:txBody>
      </p:sp>
      <p:sp>
        <p:nvSpPr>
          <p:cNvPr id="17" name="TextBox 16">
            <a:extLst>
              <a:ext uri="{FF2B5EF4-FFF2-40B4-BE49-F238E27FC236}">
                <a16:creationId xmlns:a16="http://schemas.microsoft.com/office/drawing/2014/main" id="{AD8D76B7-0218-45C5-5A45-0F2D7BC10E58}"/>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12338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descr="Decorative photo: Young woman smiling at computer">
            <a:extLst>
              <a:ext uri="{FF2B5EF4-FFF2-40B4-BE49-F238E27FC236}">
                <a16:creationId xmlns:a16="http://schemas.microsoft.com/office/drawing/2014/main" id="{91CB9DF5-C3FF-4898-AC23-0741E00858BE}"/>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3" name="TextBox 2">
            <a:extLst>
              <a:ext uri="{FF2B5EF4-FFF2-40B4-BE49-F238E27FC236}">
                <a16:creationId xmlns:a16="http://schemas.microsoft.com/office/drawing/2014/main" id="{77E09A56-7BDE-057A-28E4-043B6FC8DAE5}"/>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340093" y="51627"/>
            <a:ext cx="5561943" cy="1477328"/>
          </a:xfrm>
        </p:spPr>
        <p:txBody>
          <a:bodyPr vert="horz"/>
          <a:lstStyle/>
          <a:p>
            <a:pPr algn="r"/>
            <a:r>
              <a:rPr lang="ar-AE" sz="4800" b="1" dirty="0"/>
              <a:t>يُرجى التواصل مع خبير تغذية.</a:t>
            </a:r>
            <a:endParaRPr lang="en-GB" sz="4800" b="1" dirty="0"/>
          </a:p>
        </p:txBody>
      </p:sp>
      <p:sp>
        <p:nvSpPr>
          <p:cNvPr id="9" name="Text Placeholder 1">
            <a:extLst>
              <a:ext uri="{FF2B5EF4-FFF2-40B4-BE49-F238E27FC236}">
                <a16:creationId xmlns:a16="http://schemas.microsoft.com/office/drawing/2014/main" id="{A0456326-0EC6-A0B5-68D9-388AF2FFF3D0}"/>
              </a:ext>
            </a:extLst>
          </p:cNvPr>
          <p:cNvSpPr txBox="1">
            <a:spLocks/>
          </p:cNvSpPr>
          <p:nvPr/>
        </p:nvSpPr>
        <p:spPr>
          <a:xfrm>
            <a:off x="267897" y="1764320"/>
            <a:ext cx="5490404" cy="489047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اطلب من طبيبك إحالتك إلى أحد اخصائيين التغذية المسجلين</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ابحث عن أحد اخصائيين التغذية المسجلين لتلبية احتياجاتك الخاصة</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احصل على معلومات التغذية الشخصية لتحقيق أهدافك الصحية</a:t>
            </a:r>
            <a:endParaRPr lang="en-US" sz="3200" dirty="0">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86661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2585323"/>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ar-AE" sz="5400" dirty="0"/>
              <a:t>للعثور على أحد خبراء التغذية في منطقتك، تفضل بزيارة</a:t>
            </a:r>
            <a:endParaRPr lang="en-US" sz="5400" dirty="0"/>
          </a:p>
          <a:p>
            <a:pPr algn="ctr"/>
            <a:r>
              <a:rPr lang="en-US" sz="5400" b="1" dirty="0"/>
              <a:t>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588730"/>
            <a:ext cx="5860472" cy="1477328"/>
          </a:xfrm>
        </p:spPr>
        <p:txBody>
          <a:bodyPr vert="horz"/>
          <a:lstStyle/>
          <a:p>
            <a:r>
              <a:rPr lang="ar-AE" b="1" i="1" dirty="0"/>
              <a:t>الطعام يجمعنا </a:t>
            </a:r>
            <a:br>
              <a:rPr lang="ar-AE" b="1" i="1" dirty="0"/>
            </a:br>
            <a:r>
              <a:rPr lang="ar-AE" b="1" i="1" dirty="0"/>
              <a:t>بثقافتنا</a:t>
            </a:r>
          </a:p>
        </p:txBody>
      </p:sp>
      <p:sp>
        <p:nvSpPr>
          <p:cNvPr id="6" name="TextBox 5">
            <a:extLst>
              <a:ext uri="{FF2B5EF4-FFF2-40B4-BE49-F238E27FC236}">
                <a16:creationId xmlns:a16="http://schemas.microsoft.com/office/drawing/2014/main" id="{4F6A5D04-2EE8-1BA8-93DE-B7E2736E1532}"/>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7" name="Picture 2" descr="eatright logo">
            <a:extLst>
              <a:ext uri="{FF2B5EF4-FFF2-40B4-BE49-F238E27FC236}">
                <a16:creationId xmlns:a16="http://schemas.microsoft.com/office/drawing/2014/main" id="{E9483347-1586-25D3-E8C9-075ABCFAA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3238</TotalTime>
  <Words>1849</Words>
  <Application>Microsoft Office PowerPoint</Application>
  <PresentationFormat>Widescreen</PresentationFormat>
  <Paragraphs>172</Paragraphs>
  <Slides>16</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8" baseType="lpstr">
      <vt:lpstr>Arial</vt:lpstr>
      <vt:lpstr>Calibri</vt:lpstr>
      <vt:lpstr>Cambria</vt:lpstr>
      <vt:lpstr>Courier New</vt:lpstr>
      <vt:lpstr>Myriad Pro</vt:lpstr>
      <vt:lpstr>Myriad Pro Light</vt:lpstr>
      <vt:lpstr>Nunito Light</vt:lpstr>
      <vt:lpstr>Symbol</vt:lpstr>
      <vt:lpstr>Times New Roman</vt:lpstr>
      <vt:lpstr>Wingdings</vt:lpstr>
      <vt:lpstr>Office Theme</vt:lpstr>
      <vt:lpstr>think-cell Slide</vt:lpstr>
      <vt:lpstr>National Nutrition Month® 2025</vt:lpstr>
      <vt:lpstr>PowerPoint Presentation</vt:lpstr>
      <vt:lpstr>الأهداف</vt:lpstr>
      <vt:lpstr>التواصل من خلال الطعام.</vt:lpstr>
      <vt:lpstr>PowerPoint Presentation</vt:lpstr>
      <vt:lpstr>أنماط الأكل الصحية</vt:lpstr>
      <vt:lpstr>يُرجى التواصل مع خبير تغذية.</vt:lpstr>
      <vt:lpstr>PowerPoint Presentation</vt:lpstr>
      <vt:lpstr>الطعام يجمعنا  بثقافتنا</vt:lpstr>
      <vt:lpstr>اكتشف العلاقة بين الطعام والثقافة.</vt:lpstr>
      <vt:lpstr>الطعام يجمعنا  بعائلتنا وأصدقائنا</vt:lpstr>
      <vt:lpstr>الطعام يجمعنا  خلال كل  مرحلة من مراحل الحياة</vt:lpstr>
      <vt:lpstr>التواصل مع الآخرين عبر جميع مراحل الحياة</vt:lpstr>
      <vt:lpstr>National  Nutrition Month®</vt:lpstr>
      <vt:lpstr>National Nutrition Month® 2025</vt:lpstr>
      <vt:lpstr>شكرًا لك!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9</cp:revision>
  <dcterms:created xsi:type="dcterms:W3CDTF">2023-11-10T18:49:27Z</dcterms:created>
  <dcterms:modified xsi:type="dcterms:W3CDTF">2025-01-24T15:25:53Z</dcterms:modified>
</cp:coreProperties>
</file>