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58A4C-7FAA-4162-940C-34619197EE1D}" v="4" dt="2024-01-05T21:28:58.2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3" d="100"/>
          <a:sy n="63" d="100"/>
        </p:scale>
        <p:origin x="7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90" d="100"/>
          <a:sy n="90" d="100"/>
        </p:scale>
        <p:origin x="1784" y="-12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a:t>
            </a:r>
            <a:r>
              <a:rPr lang="en-US"/>
              <a:t>Nutrition Expert </a:t>
            </a:r>
            <a:r>
              <a:rPr lang="en-US" dirty="0"/>
              <a:t>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a:t>
            </a:r>
            <a:r>
              <a:rPr lang="en-US"/>
              <a:t>great news </a:t>
            </a:r>
            <a:r>
              <a:rPr lang="en-US" dirty="0"/>
              <a:t>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
        <p:nvSpPr>
          <p:cNvPr id="8" name="TextBox 7">
            <a:extLst>
              <a:ext uri="{FF2B5EF4-FFF2-40B4-BE49-F238E27FC236}">
                <a16:creationId xmlns:a16="http://schemas.microsoft.com/office/drawing/2014/main" id="{4711C6EA-3AE4-9411-2654-14BE5B5A05F9}"/>
              </a:ext>
            </a:extLst>
          </p:cNvPr>
          <p:cNvSpPr txBox="1"/>
          <p:nvPr userDrawn="1"/>
        </p:nvSpPr>
        <p:spPr>
          <a:xfrm>
            <a:off x="5291933" y="6336268"/>
            <a:ext cx="1289135" cy="369332"/>
          </a:xfrm>
          <a:prstGeom prst="rect">
            <a:avLst/>
          </a:prstGeom>
          <a:noFill/>
        </p:spPr>
        <p:txBody>
          <a:bodyPr wrap="none" rtlCol="0">
            <a:spAutoFit/>
          </a:bodyPr>
          <a:lstStyle/>
          <a:p>
            <a:r>
              <a:rPr lang="en-US" dirty="0">
                <a:solidFill>
                  <a:srgbClr val="B2B2B2"/>
                </a:solidFill>
              </a:rPr>
              <a:t>2024 </a:t>
            </a:r>
            <a:r>
              <a:rPr lang="ja-JP" altLang="en-US" dirty="0">
                <a:solidFill>
                  <a:srgbClr val="B2B2B2"/>
                </a:solidFill>
              </a:rPr>
              <a:t>年</a:t>
            </a:r>
            <a:r>
              <a:rPr lang="en-US" altLang="ja-JP" dirty="0">
                <a:solidFill>
                  <a:srgbClr val="B2B2B2"/>
                </a:solidFill>
              </a:rPr>
              <a:t>3</a:t>
            </a:r>
            <a:r>
              <a:rPr lang="ja-JP" altLang="en-US" dirty="0">
                <a:solidFill>
                  <a:srgbClr val="B2B2B2"/>
                </a:solidFill>
              </a:rPr>
              <a:t>月</a:t>
            </a:r>
            <a:endParaRPr lang="en-US" dirty="0">
              <a:solidFill>
                <a:srgbClr val="B2B2B2"/>
              </a:solidFill>
            </a:endParaRP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sz="4000" b="1" dirty="0">
                <a:effectLst/>
                <a:latin typeface="Calibri" panose="020F0502020204030204" pitchFamily="34" charset="0"/>
                <a:ea typeface="DengXian" panose="02010600030101010101" pitchFamily="2" charset="-122"/>
                <a:cs typeface="Calibri" panose="020F0502020204030204" pitchFamily="34" charset="0"/>
              </a:rPr>
              <a:t>進食所有的食物類別中的各種食物。</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08690" y="198120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Calibri" panose="020F0502020204030204" pitchFamily="34" charset="0"/>
              </a:rPr>
              <a:t>融入你喜歡的文化食物和傳統。</a:t>
            </a:r>
            <a:endParaRPr lang="en-US" altLang="zh-TW" sz="3200" dirty="0">
              <a:effectLst/>
              <a:latin typeface="Calibri" panose="020F0502020204030204" pitchFamily="34" charset="0"/>
              <a:ea typeface="DengXian" panose="02010600030101010101" pitchFamily="2" charset="-122"/>
              <a:cs typeface="Calibri" panose="020F0502020204030204" pitchFamily="34" charset="0"/>
            </a:endParaRPr>
          </a:p>
          <a:p>
            <a:pPr marR="0" lvl="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Calibri" panose="020F0502020204030204" pitchFamily="34" charset="0"/>
              </a:rPr>
              <a:t>包括各種形態的食物，如新鮮、冷凍、罐裝和乾貨。</a:t>
            </a:r>
            <a:endParaRPr lang="en-US" altLang="zh-TW" sz="3200" dirty="0">
              <a:effectLst/>
              <a:latin typeface="Calibri" panose="020F0502020204030204" pitchFamily="34" charset="0"/>
              <a:ea typeface="DengXian" panose="02010600030101010101" pitchFamily="2" charset="-122"/>
              <a:cs typeface="Calibri" panose="020F0502020204030204" pitchFamily="34" charset="0"/>
            </a:endParaRPr>
          </a:p>
          <a:p>
            <a:pPr marR="0" lvl="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Calibri" panose="020F0502020204030204" pitchFamily="34" charset="0"/>
              </a:rPr>
              <a:t>嘗試用不同配料的食譜。</a:t>
            </a:r>
            <a:endParaRPr lang="en-US" altLang="zh-TW" sz="3200" dirty="0">
              <a:effectLst/>
              <a:latin typeface="Calibri" panose="020F0502020204030204" pitchFamily="34" charset="0"/>
              <a:ea typeface="DengXian" panose="02010600030101010101" pitchFamily="2" charset="-122"/>
              <a:cs typeface="Calibri" panose="020F0502020204030204" pitchFamily="34" charset="0"/>
            </a:endParaRPr>
          </a:p>
          <a:p>
            <a:pPr marR="0" lvl="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Calibri" panose="020F0502020204030204" pitchFamily="34" charset="0"/>
              </a:rPr>
              <a:t>嘗試新食物或環球美食。</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srcRect/>
          <a:stretch/>
        </p:blipFill>
        <p:spPr bwMode="auto">
          <a:xfrm>
            <a:off x="3945427" y="1371599"/>
            <a:ext cx="4986945"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392783"/>
            <a:ext cx="5860472" cy="1477328"/>
          </a:xfrm>
        </p:spPr>
        <p:txBody>
          <a:bodyPr vert="horz"/>
          <a:lstStyle/>
          <a:p>
            <a:r>
              <a:rPr lang="zh-TW" altLang="en-US" sz="4800" b="1" dirty="0">
                <a:effectLst/>
                <a:latin typeface="Calibri" panose="020F0502020204030204" pitchFamily="34" charset="0"/>
                <a:ea typeface="DengXian" panose="02010600030101010101" pitchFamily="2" charset="-122"/>
                <a:cs typeface="Calibri" panose="020F0502020204030204" pitchFamily="34" charset="0"/>
              </a:rPr>
              <a:t>吃飯時要考慮到</a:t>
            </a:r>
            <a:br>
              <a:rPr lang="zh-TW" altLang="en-US" sz="4800" b="1" dirty="0">
                <a:effectLst/>
                <a:latin typeface="Calibri" panose="020F0502020204030204" pitchFamily="34" charset="0"/>
                <a:ea typeface="DengXian" panose="02010600030101010101" pitchFamily="2" charset="-122"/>
                <a:cs typeface="Calibri" panose="020F0502020204030204" pitchFamily="34" charset="0"/>
              </a:rPr>
            </a:br>
            <a:r>
              <a:rPr lang="zh-TW" altLang="en-US" sz="4800" b="1" dirty="0">
                <a:effectLst/>
                <a:latin typeface="Calibri" panose="020F0502020204030204" pitchFamily="34" charset="0"/>
                <a:ea typeface="DengXian" panose="02010600030101010101" pitchFamily="2" charset="-122"/>
                <a:cs typeface="Calibri" panose="020F0502020204030204" pitchFamily="34" charset="0"/>
              </a:rPr>
              <a:t>環境因素。</a:t>
            </a:r>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219200" y="1066800"/>
            <a:ext cx="10286999"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4000" b="1">
                <a:effectLst/>
                <a:latin typeface="Calibri" panose="020F0502020204030204" pitchFamily="34" charset="0"/>
                <a:ea typeface="DengXian" panose="02010600030101010101" pitchFamily="2" charset="-122"/>
                <a:cs typeface="Calibri" panose="020F0502020204030204" pitchFamily="34" charset="0"/>
              </a:rPr>
              <a:t>吃飯時要考慮到環境因素。</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05000"/>
            <a:ext cx="685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Mangal" panose="02040503050203030202" pitchFamily="18" charset="0"/>
              </a:rPr>
              <a:t>巧妙處理剩菜剩飯，減少食物浪費。</a:t>
            </a:r>
            <a:endParaRPr lang="en-US" altLang="zh-TW" sz="3200" dirty="0">
              <a:effectLst/>
              <a:latin typeface="Calibri" panose="020F0502020204030204" pitchFamily="34" charset="0"/>
              <a:ea typeface="DengXian" panose="02010600030101010101" pitchFamily="2" charset="-122"/>
              <a:cs typeface="Mangal" panose="02040503050203030202" pitchFamily="18" charset="0"/>
            </a:endParaRPr>
          </a:p>
          <a:p>
            <a:pPr marL="342900" marR="0" lvl="0" indent="-34290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Mangal" panose="02040503050203030202" pitchFamily="18" charset="0"/>
              </a:rPr>
              <a:t>享用更多植物性膳食和零食。</a:t>
            </a:r>
            <a:endParaRPr lang="en-US" altLang="zh-TW" sz="3200" dirty="0">
              <a:effectLst/>
              <a:latin typeface="Calibri" panose="020F0502020204030204" pitchFamily="34" charset="0"/>
              <a:ea typeface="DengXian" panose="02010600030101010101" pitchFamily="2" charset="-122"/>
              <a:cs typeface="Mangal" panose="02040503050203030202" pitchFamily="18" charset="0"/>
            </a:endParaRPr>
          </a:p>
          <a:p>
            <a:pPr marL="342900" marR="0" lvl="0" indent="-34290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Mangal" panose="02040503050203030202" pitchFamily="18" charset="0"/>
              </a:rPr>
              <a:t>盡可能購買當季食材，並選擇來自本地農民的食品。</a:t>
            </a:r>
            <a:endParaRPr lang="en-US" altLang="zh-TW" sz="3200" dirty="0">
              <a:effectLst/>
              <a:latin typeface="Calibri" panose="020F0502020204030204" pitchFamily="34" charset="0"/>
              <a:ea typeface="DengXian" panose="02010600030101010101" pitchFamily="2" charset="-122"/>
              <a:cs typeface="Mangal" panose="02040503050203030202" pitchFamily="18" charset="0"/>
            </a:endParaRPr>
          </a:p>
          <a:p>
            <a:pPr marL="342900" marR="0" lvl="0" indent="-342900">
              <a:lnSpc>
                <a:spcPct val="150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Mangal" panose="02040503050203030202" pitchFamily="18" charset="0"/>
              </a:rPr>
              <a:t>在家裡或社區花園種植食物。</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92333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zh-TW" sz="5400" dirty="0">
                <a:effectLst/>
                <a:ea typeface="PMingLiU" panose="02020500000000000000" pitchFamily="18" charset="-120"/>
                <a:cs typeface="Calibri" panose="020F0502020204030204" pitchFamily="34" charset="0"/>
              </a:rPr>
              <a:t>在</a:t>
            </a:r>
            <a:r>
              <a:rPr lang="en-US" sz="5400" dirty="0">
                <a:effectLst/>
                <a:latin typeface="PMingLiU" panose="02020500000000000000" pitchFamily="18" charset="-120"/>
                <a:cs typeface="Calibri" panose="020F0502020204030204" pitchFamily="34" charset="0"/>
              </a:rPr>
              <a:t> eatright.org </a:t>
            </a:r>
            <a:r>
              <a:rPr lang="zh-TW" sz="5400" dirty="0">
                <a:effectLst/>
                <a:latin typeface="PMingLiU" panose="02020500000000000000" pitchFamily="18" charset="-120"/>
                <a:cs typeface="Calibri" panose="020F0502020204030204" pitchFamily="34" charset="0"/>
              </a:rPr>
              <a:t>上尋找營養專家</a:t>
            </a:r>
            <a:r>
              <a:rPr lang="zh-TW" sz="5400" dirty="0">
                <a:effectLst/>
                <a:ea typeface="PMingLiU" panose="02020500000000000000" pitchFamily="18" charset="-120"/>
                <a:cs typeface="Calibri" panose="020F0502020204030204" pitchFamily="34" charset="0"/>
              </a:rPr>
              <a:t>。</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842345"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zh-TW" sz="8000" b="1" dirty="0">
                <a:solidFill>
                  <a:srgbClr val="C0D446"/>
                </a:solidFill>
                <a:effectLst/>
                <a:ea typeface="PMingLiU" panose="02020500000000000000" pitchFamily="18" charset="-120"/>
                <a:cs typeface="MS Gothic" panose="020B0609070205080204" pitchFamily="49" charset="-128"/>
              </a:rPr>
              <a:t>有問題嗎？</a:t>
            </a:r>
            <a:endParaRPr lang="en-US" sz="8000" b="1" cap="none" spc="0" dirty="0">
              <a:ln/>
              <a:solidFill>
                <a:srgbClr val="C0D446"/>
              </a:solidFill>
              <a:effectLst/>
            </a:endParaRP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zh-TW" sz="9600" b="1" dirty="0">
                <a:solidFill>
                  <a:srgbClr val="C0D446"/>
                </a:solidFill>
                <a:effectLst/>
                <a:ea typeface="PMingLiU" panose="02020500000000000000" pitchFamily="18" charset="-120"/>
                <a:cs typeface="Calibri" panose="020F0502020204030204" pitchFamily="34" charset="0"/>
              </a:rPr>
              <a:t>謝謝！</a:t>
            </a:r>
            <a:endParaRPr lang="en-US" sz="9600" b="1"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6816358" y="942022"/>
            <a:ext cx="4580692" cy="4973956"/>
          </a:xfrm>
          <a:prstGeom prst="rect">
            <a:avLst/>
          </a:prstGeom>
          <a:solidFill>
            <a:schemeClr val="bg1"/>
          </a:solidFill>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333439" y="1010920"/>
            <a:ext cx="4580692" cy="4973956"/>
          </a:xfrm>
          <a:prstGeom prst="rect">
            <a:avLst/>
          </a:prstGeom>
          <a:solidFill>
            <a:schemeClr val="bg1"/>
          </a:solidFill>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137508"/>
          </a:xfrm>
        </p:spPr>
        <p:txBody>
          <a:bodyPr/>
          <a:lstStyle/>
          <a:p>
            <a:pPr marL="342900" marR="0" lvl="0" indent="-342900">
              <a:lnSpc>
                <a:spcPct val="150000"/>
              </a:lnSpc>
              <a:spcBef>
                <a:spcPts val="0"/>
              </a:spcBef>
              <a:spcAft>
                <a:spcPts val="0"/>
              </a:spcAft>
              <a:buFont typeface="Arial" panose="020B0604020202020204" pitchFamily="34" charset="0"/>
              <a:buChar char="•"/>
              <a:tabLst>
                <a:tab pos="457200" algn="l"/>
              </a:tabLst>
            </a:pPr>
            <a:r>
              <a:rPr lang="zh-TW" sz="3200" dirty="0">
                <a:effectLst/>
                <a:latin typeface="Calibri" panose="020F0502020204030204" pitchFamily="34" charset="0"/>
                <a:ea typeface="PMingLiU" panose="02020500000000000000" pitchFamily="18" charset="-120"/>
                <a:cs typeface="Calibri" panose="020F0502020204030204" pitchFamily="34" charset="0"/>
              </a:rPr>
              <a:t>解釋進食所有食物類別中的各種食物的重要性。</a:t>
            </a:r>
            <a:endParaRPr lang="en-US" sz="32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zh-TW" sz="3200" dirty="0">
                <a:effectLst/>
                <a:latin typeface="Calibri" panose="020F0502020204030204" pitchFamily="34" charset="0"/>
                <a:ea typeface="PMingLiU" panose="02020500000000000000" pitchFamily="18" charset="-120"/>
                <a:cs typeface="Calibri" panose="020F0502020204030204" pitchFamily="34" charset="0"/>
              </a:rPr>
              <a:t>至少指出與註冊營養師會面的兩個原因。</a:t>
            </a:r>
            <a:endParaRPr lang="en-US" sz="320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zh-TW" sz="3200" dirty="0">
                <a:effectLst/>
                <a:latin typeface="Calibri" panose="020F0502020204030204" pitchFamily="34" charset="0"/>
                <a:ea typeface="PMingLiU" panose="02020500000000000000" pitchFamily="18" charset="-120"/>
                <a:cs typeface="Calibri" panose="020F0502020204030204" pitchFamily="34" charset="0"/>
              </a:rPr>
              <a:t>描述三種考慮到環境因素的飲食方式。</a:t>
            </a:r>
            <a:endParaRPr lang="en-US" sz="32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660535"/>
            <a:ext cx="10450413" cy="738664"/>
          </a:xfrm>
        </p:spPr>
        <p:txBody>
          <a:bodyPr vert="horz"/>
          <a:lstStyle/>
          <a:p>
            <a:pPr marL="0" marR="0">
              <a:spcBef>
                <a:spcPts val="0"/>
              </a:spcBef>
              <a:spcAft>
                <a:spcPts val="0"/>
              </a:spcAft>
            </a:pPr>
            <a:r>
              <a:rPr lang="zh-TW" sz="4800" dirty="0">
                <a:effectLst/>
                <a:latin typeface="Calibri" panose="020F0502020204030204" pitchFamily="34" charset="0"/>
                <a:ea typeface="PMingLiU" panose="02020500000000000000" pitchFamily="18" charset="-120"/>
                <a:cs typeface="Calibri" panose="020F0502020204030204" pitchFamily="34" charset="0"/>
              </a:rPr>
              <a:t>目標：</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762114"/>
            <a:ext cx="5860472" cy="738664"/>
          </a:xfrm>
        </p:spPr>
        <p:txBody>
          <a:bodyPr vert="horz"/>
          <a:lstStyle/>
          <a:p>
            <a:r>
              <a:rPr lang="zh-TW" sz="4800" dirty="0">
                <a:effectLst/>
                <a:ea typeface="PMingLiU" panose="02020500000000000000" pitchFamily="18" charset="-120"/>
                <a:cs typeface="Calibri" panose="020F0502020204030204" pitchFamily="34" charset="0"/>
              </a:rPr>
              <a:t>健康的飲食習慣。</a:t>
            </a:r>
            <a:endParaRPr lang="en-GB" b="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zh-TW" sz="4800" b="1" dirty="0">
                <a:effectLst/>
                <a:latin typeface="Calibri" panose="020F0502020204030204" pitchFamily="34" charset="0"/>
                <a:ea typeface="DengXian" panose="02010600030101010101" pitchFamily="2" charset="-122"/>
                <a:cs typeface="Calibri" panose="020F0502020204030204" pitchFamily="34" charset="0"/>
              </a:rPr>
              <a:t>在任何預算下都能</a:t>
            </a:r>
            <a:br>
              <a:rPr lang="en-US" altLang="zh-TW" sz="4800" b="1" dirty="0">
                <a:effectLst/>
                <a:latin typeface="Calibri" panose="020F0502020204030204" pitchFamily="34" charset="0"/>
                <a:ea typeface="DengXian" panose="02010600030101010101" pitchFamily="2" charset="-122"/>
                <a:cs typeface="Calibri" panose="020F0502020204030204" pitchFamily="34" charset="0"/>
              </a:rPr>
            </a:br>
            <a:r>
              <a:rPr lang="zh-TW" sz="4800" b="1" dirty="0">
                <a:effectLst/>
                <a:latin typeface="Calibri" panose="020F0502020204030204" pitchFamily="34" charset="0"/>
                <a:ea typeface="DengXian" panose="02010600030101010101" pitchFamily="2" charset="-122"/>
                <a:cs typeface="Calibri" panose="020F0502020204030204" pitchFamily="34" charset="0"/>
              </a:rPr>
              <a:t>保持營養。</a:t>
            </a:r>
            <a:endParaRPr lang="en-GB" b="1" dirty="0"/>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10640" y="1143000"/>
            <a:ext cx="1034796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sz="4000" b="1" dirty="0">
                <a:effectLst/>
                <a:latin typeface="Calibri" panose="020F0502020204030204" pitchFamily="34" charset="0"/>
                <a:ea typeface="DengXian" panose="02010600030101010101" pitchFamily="2" charset="-122"/>
                <a:cs typeface="Calibri" panose="020F0502020204030204" pitchFamily="34" charset="0"/>
              </a:rPr>
              <a:t>在任何預算下都能保持營養。</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8474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Calibri" panose="020F0502020204030204" pitchFamily="34" charset="0"/>
              </a:rPr>
              <a:t>學習烹飪、食物準備和膳食規劃技能。</a:t>
            </a:r>
            <a:endParaRPr lang="en-US" altLang="zh-TW" sz="3200" dirty="0">
              <a:effectLst/>
              <a:latin typeface="Calibri" panose="020F0502020204030204" pitchFamily="34" charset="0"/>
              <a:ea typeface="DengXian" panose="02010600030101010101" pitchFamily="2" charset="-122"/>
              <a:cs typeface="Calibri" panose="020F0502020204030204" pitchFamily="34" charset="0"/>
            </a:endParaRPr>
          </a:p>
          <a:p>
            <a:pPr>
              <a:lnSpc>
                <a:spcPct val="107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Mangal" panose="02040503050203030202" pitchFamily="18" charset="0"/>
              </a:rPr>
              <a:t>在購買食品時，請使用購物清單並選購商店促销產品。</a:t>
            </a:r>
            <a:endParaRPr lang="en-US" altLang="zh-TW" sz="3200" dirty="0">
              <a:effectLst/>
              <a:latin typeface="Calibri" panose="020F0502020204030204" pitchFamily="34" charset="0"/>
              <a:ea typeface="DengXian" panose="02010600030101010101" pitchFamily="2" charset="-122"/>
              <a:cs typeface="Mangal" panose="02040503050203030202" pitchFamily="18" charset="0"/>
            </a:endParaRPr>
          </a:p>
          <a:p>
            <a:pPr>
              <a:lnSpc>
                <a:spcPct val="107000"/>
              </a:lnSpc>
              <a:spcBef>
                <a:spcPts val="0"/>
              </a:spcBef>
              <a:spcAft>
                <a:spcPts val="0"/>
              </a:spcAft>
              <a:buClr>
                <a:srgbClr val="39683E"/>
              </a:buClr>
              <a:buFont typeface="Symbol" panose="05050102010706020507" pitchFamily="18" charset="2"/>
              <a:buChar char=""/>
            </a:pPr>
            <a:r>
              <a:rPr lang="zh-TW" sz="3200" dirty="0">
                <a:effectLst/>
                <a:latin typeface="Calibri" panose="020F0502020204030204" pitchFamily="34" charset="0"/>
                <a:ea typeface="DengXian" panose="02010600030101010101" pitchFamily="2" charset="-122"/>
                <a:cs typeface="Mangal" panose="02040503050203030202" pitchFamily="18" charset="0"/>
              </a:rPr>
              <a:t>了解社區資源，例如補充營養援助計劃</a:t>
            </a:r>
            <a:r>
              <a:rPr lang="en-US" sz="3200" dirty="0">
                <a:effectLst/>
                <a:latin typeface="Calibri" panose="020F0502020204030204" pitchFamily="34" charset="0"/>
                <a:ea typeface="DengXian" panose="02010600030101010101" pitchFamily="2" charset="-122"/>
                <a:cs typeface="Mangal" panose="02040503050203030202" pitchFamily="18" charset="0"/>
              </a:rPr>
              <a:t>(SNAP)</a:t>
            </a:r>
            <a:r>
              <a:rPr lang="zh-TW" sz="3200" dirty="0">
                <a:effectLst/>
                <a:latin typeface="Calibri" panose="020F0502020204030204" pitchFamily="34" charset="0"/>
                <a:ea typeface="DengXian" panose="02010600030101010101" pitchFamily="2" charset="-122"/>
                <a:cs typeface="Mangal" panose="02040503050203030202" pitchFamily="18" charset="0"/>
              </a:rPr>
              <a:t>、</a:t>
            </a:r>
            <a:r>
              <a:rPr lang="zh-TW" altLang="en-US" sz="3200" dirty="0">
                <a:effectLst/>
                <a:latin typeface="Calibri" panose="020F0502020204030204" pitchFamily="34" charset="0"/>
                <a:ea typeface="DengXian" panose="02010600030101010101" pitchFamily="2" charset="-122"/>
                <a:cs typeface="Mangal" panose="02040503050203030202" pitchFamily="18" charset="0"/>
              </a:rPr>
              <a:t>婦女、嬰兒和兒童特別補充營養計劃 </a:t>
            </a:r>
            <a:r>
              <a:rPr lang="en-US" sz="3200" dirty="0">
                <a:effectLst/>
                <a:latin typeface="Calibri" panose="020F0502020204030204" pitchFamily="34" charset="0"/>
                <a:ea typeface="DengXian" panose="02010600030101010101" pitchFamily="2" charset="-122"/>
                <a:cs typeface="Mangal" panose="02040503050203030202" pitchFamily="18" charset="0"/>
              </a:rPr>
              <a:t>(WIC) </a:t>
            </a:r>
            <a:r>
              <a:rPr lang="zh-TW" sz="3200" dirty="0">
                <a:effectLst/>
                <a:latin typeface="Calibri" panose="020F0502020204030204" pitchFamily="34" charset="0"/>
                <a:ea typeface="DengXian" panose="02010600030101010101" pitchFamily="2" charset="-122"/>
                <a:cs typeface="Mangal" panose="02040503050203030202" pitchFamily="18" charset="0"/>
              </a:rPr>
              <a:t>和當地食品銀行。</a:t>
            </a:r>
            <a:endParaRPr lang="en-US" altLang="zh-TW" sz="3200" dirty="0">
              <a:effectLst/>
              <a:latin typeface="Calibri" panose="020F0502020204030204" pitchFamily="34" charset="0"/>
              <a:ea typeface="DengXian" panose="02010600030101010101" pitchFamily="2" charset="-122"/>
              <a:cs typeface="Mangal" panose="02040503050203030202"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effectLst/>
                <a:latin typeface="Calibri" panose="020F0502020204030204" pitchFamily="34" charset="0"/>
                <a:ea typeface="DengXian" panose="02010600030101010101" pitchFamily="2" charset="-122"/>
                <a:cs typeface="Calibri" panose="020F0502020204030204" pitchFamily="34" charset="0"/>
              </a:rPr>
              <a:t>實踐家居食品安全。</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762114"/>
            <a:ext cx="5860472" cy="738664"/>
          </a:xfrm>
        </p:spPr>
        <p:txBody>
          <a:bodyPr vert="horz"/>
          <a:lstStyle/>
          <a:p>
            <a:r>
              <a:rPr lang="zh-TW" altLang="en-US" sz="4800" b="1" dirty="0">
                <a:effectLst/>
                <a:latin typeface="Calibri" panose="020F0502020204030204" pitchFamily="34" charset="0"/>
                <a:ea typeface="DengXian" panose="02010600030101010101" pitchFamily="2" charset="-122"/>
                <a:cs typeface="Calibri" panose="020F0502020204030204" pitchFamily="34" charset="0"/>
              </a:rPr>
              <a:t>實踐家居食品安全。</a:t>
            </a:r>
          </a:p>
        </p:txBody>
      </p:sp>
      <p:sp>
        <p:nvSpPr>
          <p:cNvPr id="5" name="Subtitle 4">
            <a:extLst>
              <a:ext uri="{FF2B5EF4-FFF2-40B4-BE49-F238E27FC236}">
                <a16:creationId xmlns:a16="http://schemas.microsoft.com/office/drawing/2014/main" id="{91B6D38D-CA7C-A93C-744B-C8378CFF580E}"/>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893494"/>
            <a:ext cx="5561943" cy="3668633"/>
          </a:xfrm>
        </p:spPr>
        <p:txBody>
          <a:bodyPr/>
          <a:lstStyle/>
          <a:p>
            <a:pPr marL="342900" indent="-342900" fontAlgn="base">
              <a:lnSpc>
                <a:spcPct val="107000"/>
              </a:lnSpc>
              <a:spcBef>
                <a:spcPts val="0"/>
              </a:spcBef>
              <a:spcAft>
                <a:spcPts val="0"/>
              </a:spcAft>
              <a:buClr>
                <a:srgbClr val="39683E"/>
              </a:buClr>
              <a:buFont typeface="Symbol" panose="05050102010706020507" pitchFamily="18" charset="2"/>
              <a:buChar char=""/>
            </a:pPr>
            <a:r>
              <a:rPr lang="zh-TW" altLang="en-US" sz="2800" dirty="0">
                <a:solidFill>
                  <a:srgbClr val="39683E"/>
                </a:solidFill>
                <a:latin typeface="Calibri" panose="020F0502020204030204" pitchFamily="34" charset="0"/>
                <a:ea typeface="DengXian" panose="02010600030101010101" pitchFamily="2" charset="-122"/>
                <a:cs typeface="Calibri" panose="020F0502020204030204" pitchFamily="34" charset="0"/>
              </a:rPr>
              <a:t>請你的醫生為你轉介到註冊營養師。</a:t>
            </a:r>
            <a:endParaRPr lang="en-US" altLang="zh-TW" sz="2800" dirty="0">
              <a:solidFill>
                <a:srgbClr val="39683E"/>
              </a:solidFill>
              <a:latin typeface="Calibri" panose="020F0502020204030204" pitchFamily="34" charset="0"/>
              <a:ea typeface="DengXian" panose="02010600030101010101" pitchFamily="2" charset="-122"/>
              <a:cs typeface="Calibri" panose="020F0502020204030204" pitchFamily="34" charset="0"/>
            </a:endParaRPr>
          </a:p>
          <a:p>
            <a:pPr marL="342900" indent="-342900" fontAlgn="base">
              <a:lnSpc>
                <a:spcPct val="107000"/>
              </a:lnSpc>
              <a:spcBef>
                <a:spcPts val="0"/>
              </a:spcBef>
              <a:spcAft>
                <a:spcPts val="0"/>
              </a:spcAft>
              <a:buClr>
                <a:srgbClr val="39683E"/>
              </a:buClr>
              <a:buFont typeface="Symbol" panose="05050102010706020507" pitchFamily="18" charset="2"/>
              <a:buChar char=""/>
            </a:pPr>
            <a:r>
              <a:rPr lang="zh-TW" altLang="en-US" sz="2800" dirty="0">
                <a:solidFill>
                  <a:srgbClr val="39683E"/>
                </a:solidFill>
                <a:latin typeface="Calibri" panose="020F0502020204030204" pitchFamily="34" charset="0"/>
                <a:ea typeface="DengXian" panose="02010600030101010101" pitchFamily="2" charset="-122"/>
                <a:cs typeface="Calibri" panose="020F0502020204030204" pitchFamily="34" charset="0"/>
              </a:rPr>
              <a:t>找一個專門針對你的獨特需求的註冊營養師。</a:t>
            </a:r>
            <a:endParaRPr lang="en-US" altLang="zh-TW" sz="2800" dirty="0">
              <a:solidFill>
                <a:srgbClr val="39683E"/>
              </a:solidFill>
              <a:latin typeface="Calibri" panose="020F0502020204030204" pitchFamily="34" charset="0"/>
              <a:ea typeface="DengXian" panose="02010600030101010101" pitchFamily="2" charset="-122"/>
              <a:cs typeface="Calibri" panose="020F0502020204030204" pitchFamily="34" charset="0"/>
            </a:endParaRPr>
          </a:p>
          <a:p>
            <a:pPr marL="342900" indent="-342900" fontAlgn="base">
              <a:lnSpc>
                <a:spcPct val="107000"/>
              </a:lnSpc>
              <a:spcBef>
                <a:spcPts val="0"/>
              </a:spcBef>
              <a:spcAft>
                <a:spcPts val="0"/>
              </a:spcAft>
              <a:buClr>
                <a:srgbClr val="39683E"/>
              </a:buClr>
              <a:buFont typeface="Symbol" panose="05050102010706020507" pitchFamily="18" charset="2"/>
              <a:buChar char=""/>
            </a:pPr>
            <a:r>
              <a:rPr lang="zh-TW" altLang="en-US" sz="2800" dirty="0">
                <a:solidFill>
                  <a:srgbClr val="39683E"/>
                </a:solidFill>
                <a:latin typeface="Calibri" panose="020F0502020204030204" pitchFamily="34" charset="0"/>
                <a:ea typeface="DengXian" panose="02010600030101010101" pitchFamily="2" charset="-122"/>
                <a:cs typeface="Calibri" panose="020F0502020204030204" pitchFamily="34" charset="0"/>
              </a:rPr>
              <a:t>接收個性化的營養信息以滿足你的健康目標。</a:t>
            </a:r>
            <a:endParaRPr lang="en-US" altLang="zh-TW" sz="2800" dirty="0">
              <a:solidFill>
                <a:srgbClr val="39683E"/>
              </a:solidFill>
              <a:latin typeface="Calibri" panose="020F0502020204030204" pitchFamily="34" charset="0"/>
              <a:ea typeface="DengXian" panose="02010600030101010101" pitchFamily="2" charset="-122"/>
              <a:cs typeface="Calibri" panose="020F0502020204030204" pitchFamily="34" charset="0"/>
            </a:endParaRPr>
          </a:p>
          <a:p>
            <a:pPr marL="342900" indent="-342900" fontAlgn="base">
              <a:lnSpc>
                <a:spcPct val="107000"/>
              </a:lnSpc>
              <a:spcBef>
                <a:spcPts val="0"/>
              </a:spcBef>
              <a:spcAft>
                <a:spcPts val="0"/>
              </a:spcAft>
              <a:buClr>
                <a:srgbClr val="39683E"/>
              </a:buClr>
              <a:buFont typeface="Symbol" panose="05050102010706020507" pitchFamily="18" charset="2"/>
              <a:buChar char=""/>
            </a:pPr>
            <a:r>
              <a:rPr lang="zh-TW" altLang="en-US" sz="2800" dirty="0">
                <a:solidFill>
                  <a:srgbClr val="39683E"/>
                </a:solidFill>
                <a:latin typeface="Calibri" panose="020F0502020204030204" pitchFamily="34" charset="0"/>
                <a:ea typeface="DengXian" panose="02010600030101010101" pitchFamily="2" charset="-122"/>
                <a:cs typeface="Calibri" panose="020F0502020204030204" pitchFamily="34" charset="0"/>
              </a:rPr>
              <a:t>了解註冊營養師</a:t>
            </a:r>
            <a:r>
              <a:rPr lang="es-US" sz="2800" dirty="0">
                <a:solidFill>
                  <a:srgbClr val="39683E"/>
                </a:solidFill>
                <a:latin typeface="Calibri" panose="020F0502020204030204" pitchFamily="34" charset="0"/>
                <a:ea typeface="DengXian" panose="02010600030101010101" pitchFamily="2" charset="-122"/>
                <a:cs typeface="Calibri" panose="020F0502020204030204" pitchFamily="34" charset="0"/>
              </a:rPr>
              <a:t>(RDN)</a:t>
            </a:r>
            <a:r>
              <a:rPr lang="zh-TW" altLang="en-US" sz="2800" dirty="0">
                <a:solidFill>
                  <a:srgbClr val="39683E"/>
                </a:solidFill>
                <a:latin typeface="Calibri" panose="020F0502020204030204" pitchFamily="34" charset="0"/>
                <a:ea typeface="DengXian" panose="02010600030101010101" pitchFamily="2" charset="-122"/>
                <a:cs typeface="Calibri" panose="020F0502020204030204" pitchFamily="34" charset="0"/>
              </a:rPr>
              <a:t>如何在眾多方面幫助人們過上更健康的生活。</a:t>
            </a:r>
            <a:endParaRPr lang="en-US" sz="2800" dirty="0">
              <a:solidFill>
                <a:srgbClr val="39683E"/>
              </a:solidFill>
              <a:latin typeface="Calibri" panose="020F0502020204030204" pitchFamily="34" charset="0"/>
              <a:ea typeface="DengXian" panose="02010600030101010101" pitchFamily="2" charset="-122"/>
              <a:cs typeface="Calibri" panose="020F0502020204030204" pitchFamily="34" charset="0"/>
            </a:endParaRPr>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1036513"/>
            <a:ext cx="5561943" cy="492443"/>
          </a:xfrm>
        </p:spPr>
        <p:txBody>
          <a:bodyPr vert="horz"/>
          <a:lstStyle/>
          <a:p>
            <a:r>
              <a:rPr lang="zh-TW" sz="3200" b="1" dirty="0">
                <a:effectLst/>
                <a:latin typeface="Calibri" panose="020F0502020204030204" pitchFamily="34" charset="0"/>
                <a:ea typeface="DengXian" panose="02010600030101010101" pitchFamily="2" charset="-122"/>
                <a:cs typeface="Calibri" panose="020F0502020204030204" pitchFamily="34" charset="0"/>
              </a:rPr>
              <a:t>去看註冊營養師（</a:t>
            </a:r>
            <a:r>
              <a:rPr lang="vi-VN" sz="3200" b="1" dirty="0">
                <a:effectLst/>
                <a:latin typeface="Calibri" panose="020F0502020204030204" pitchFamily="34" charset="0"/>
                <a:ea typeface="DengXian" panose="02010600030101010101" pitchFamily="2" charset="-122"/>
              </a:rPr>
              <a:t>RDN</a:t>
            </a:r>
            <a:r>
              <a:rPr lang="zh-TW" sz="3200" b="1" dirty="0">
                <a:effectLst/>
                <a:latin typeface="Calibri" panose="020F0502020204030204" pitchFamily="34" charset="0"/>
                <a:ea typeface="DengXian" panose="02010600030101010101" pitchFamily="2" charset="-122"/>
                <a:cs typeface="Calibri" panose="020F0502020204030204" pitchFamily="34" charset="0"/>
              </a:rPr>
              <a:t>）。</a:t>
            </a:r>
            <a:endParaRPr lang="en-GB"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656018"/>
            <a:ext cx="5860472" cy="1354217"/>
          </a:xfrm>
        </p:spPr>
        <p:txBody>
          <a:bodyPr vert="horz"/>
          <a:lstStyle/>
          <a:p>
            <a:r>
              <a:rPr lang="zh-TW" sz="4400" b="1" dirty="0">
                <a:effectLst/>
                <a:latin typeface="Calibri" panose="020F0502020204030204" pitchFamily="34" charset="0"/>
                <a:ea typeface="DengXian" panose="02010600030101010101" pitchFamily="2" charset="-122"/>
                <a:cs typeface="Calibri" panose="020F0502020204030204" pitchFamily="34" charset="0"/>
              </a:rPr>
              <a:t>進食所有的食物類別中的各種食物。</a:t>
            </a:r>
            <a:endParaRPr lang="en-GB" sz="44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ja-JP" altLang="en-US" sz="3200" dirty="0">
                <a:solidFill>
                  <a:schemeClr val="accent1"/>
                </a:solidFill>
                <a:latin typeface="+mj-lt"/>
                <a:ea typeface="+mj-ea"/>
                <a:cs typeface="+mj-cs"/>
              </a:rPr>
              <a:t>水果</a:t>
            </a:r>
            <a:endParaRPr lang="en-US" sz="3200" dirty="0">
              <a:solidFill>
                <a:schemeClr val="accent1"/>
              </a:solidFill>
              <a:latin typeface="+mj-lt"/>
              <a:ea typeface="+mj-ea"/>
              <a:cs typeface="+mj-cs"/>
            </a:endParaRPr>
          </a:p>
          <a:p>
            <a:pPr lvl="1">
              <a:lnSpc>
                <a:spcPct val="150000"/>
              </a:lnSpc>
              <a:spcAft>
                <a:spcPts val="400"/>
              </a:spcAft>
            </a:pPr>
            <a:r>
              <a:rPr lang="ja-JP" altLang="en-US" sz="3200" dirty="0">
                <a:solidFill>
                  <a:schemeClr val="accent1"/>
                </a:solidFill>
                <a:latin typeface="+mj-lt"/>
                <a:ea typeface="+mj-ea"/>
                <a:cs typeface="+mj-cs"/>
              </a:rPr>
              <a:t>蔬菜</a:t>
            </a:r>
            <a:endParaRPr lang="en-US" sz="3200" dirty="0">
              <a:solidFill>
                <a:schemeClr val="accent1"/>
              </a:solidFill>
              <a:latin typeface="+mj-lt"/>
              <a:ea typeface="+mj-ea"/>
              <a:cs typeface="+mj-cs"/>
            </a:endParaRPr>
          </a:p>
          <a:p>
            <a:pPr lvl="1">
              <a:lnSpc>
                <a:spcPct val="150000"/>
              </a:lnSpc>
              <a:spcAft>
                <a:spcPts val="400"/>
              </a:spcAft>
            </a:pPr>
            <a:r>
              <a:rPr lang="ja-JP" altLang="en-US" sz="3200" dirty="0">
                <a:solidFill>
                  <a:schemeClr val="accent1"/>
                </a:solidFill>
                <a:latin typeface="+mj-lt"/>
                <a:ea typeface="+mj-ea"/>
                <a:cs typeface="+mj-cs"/>
              </a:rPr>
              <a:t>穀物</a:t>
            </a:r>
            <a:endParaRPr lang="en-US" altLang="ja-JP" sz="3200" dirty="0">
              <a:solidFill>
                <a:schemeClr val="accent1"/>
              </a:solidFill>
              <a:latin typeface="+mj-lt"/>
              <a:ea typeface="+mj-ea"/>
              <a:cs typeface="+mj-cs"/>
            </a:endParaRPr>
          </a:p>
          <a:p>
            <a:pPr lvl="1">
              <a:lnSpc>
                <a:spcPct val="150000"/>
              </a:lnSpc>
              <a:spcAft>
                <a:spcPts val="400"/>
              </a:spcAft>
            </a:pPr>
            <a:r>
              <a:rPr lang="ja-JP" altLang="en-US" sz="3200" dirty="0">
                <a:solidFill>
                  <a:schemeClr val="accent1"/>
                </a:solidFill>
                <a:latin typeface="+mj-lt"/>
                <a:ea typeface="+mj-ea"/>
                <a:cs typeface="+mj-cs"/>
              </a:rPr>
              <a:t>蛋白質食品</a:t>
            </a:r>
            <a:endParaRPr lang="en-US" altLang="ja-JP" sz="3200" dirty="0">
              <a:solidFill>
                <a:schemeClr val="accent1"/>
              </a:solidFill>
              <a:latin typeface="+mj-lt"/>
              <a:ea typeface="+mj-ea"/>
              <a:cs typeface="+mj-cs"/>
            </a:endParaRPr>
          </a:p>
          <a:p>
            <a:pPr lvl="1">
              <a:lnSpc>
                <a:spcPct val="150000"/>
              </a:lnSpc>
              <a:spcAft>
                <a:spcPts val="400"/>
              </a:spcAft>
            </a:pPr>
            <a:r>
              <a:rPr lang="ja-JP" altLang="en-US" sz="3200" dirty="0">
                <a:solidFill>
                  <a:schemeClr val="accent1"/>
                </a:solidFill>
                <a:latin typeface="+mj-lt"/>
                <a:ea typeface="+mj-ea"/>
                <a:cs typeface="+mj-cs"/>
              </a:rPr>
              <a:t>乳製品</a:t>
            </a:r>
            <a:endParaRPr lang="en-US" sz="3200" dirty="0">
              <a:solidFill>
                <a:schemeClr val="accent1"/>
              </a:solidFill>
              <a:latin typeface="+mj-lt"/>
              <a:ea typeface="+mj-ea"/>
              <a:cs typeface="+mj-cs"/>
            </a:endParaRPr>
          </a:p>
          <a:p>
            <a:pPr>
              <a:lnSpc>
                <a:spcPct val="150000"/>
              </a:lnSpc>
            </a:pPr>
            <a:endParaRPr lang="en-US" sz="24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1026</TotalTime>
  <Words>2589</Words>
  <Application>Microsoft Office PowerPoint</Application>
  <PresentationFormat>Widescreen</PresentationFormat>
  <Paragraphs>240</Paragraphs>
  <Slides>17</Slides>
  <Notes>17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0" baseType="lpstr">
      <vt:lpstr>PMingLiU</vt: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2024</vt:lpstr>
      <vt:lpstr>PowerPoint Presentation</vt:lpstr>
      <vt:lpstr>目標：</vt:lpstr>
      <vt:lpstr>健康的飲食習慣。</vt:lpstr>
      <vt:lpstr>在任何預算下都能 保持營養。</vt:lpstr>
      <vt:lpstr>PowerPoint Presentation</vt:lpstr>
      <vt:lpstr>實踐家居食品安全。</vt:lpstr>
      <vt:lpstr>去看註冊營養師（RDN）。</vt:lpstr>
      <vt:lpstr>進食所有的食物類別中的各種食物。</vt:lpstr>
      <vt:lpstr>PowerPoint Presentation</vt:lpstr>
      <vt:lpstr>PowerPoint Presentation</vt:lpstr>
      <vt:lpstr>吃飯時要考慮到 環境因素。</vt:lpstr>
      <vt:lpstr>PowerPoint Presentation</vt:lpstr>
      <vt:lpstr>PowerPoint Presentation</vt:lpstr>
      <vt:lpstr>National Nutrition Month® 2024</vt:lpstr>
      <vt:lpstr>謝謝！</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7</cp:revision>
  <dcterms:created xsi:type="dcterms:W3CDTF">2023-11-10T18:49:27Z</dcterms:created>
  <dcterms:modified xsi:type="dcterms:W3CDTF">2024-01-10T14:37:42Z</dcterms:modified>
</cp:coreProperties>
</file>