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2.xml" ContentType="application/vnd.openxmlformats-officedocument.presentationml.tags+xml"/>
  <Override PartName="/ppt/notesSlides/notesSlide1.xml" ContentType="application/vnd.openxmlformats-officedocument.presentationml.notesSlide+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notesSlides/notesSlide3.xml" ContentType="application/vnd.openxmlformats-officedocument.presentationml.notesSlide+xml"/>
  <Override PartName="/ppt/tags/tag55.xml" ContentType="application/vnd.openxmlformats-officedocument.presentationml.tags+xml"/>
  <Override PartName="/ppt/notesSlides/notesSlide4.xml" ContentType="application/vnd.openxmlformats-officedocument.presentationml.notesSlide+xml"/>
  <Override PartName="/ppt/tags/tag5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7.xml" ContentType="application/vnd.openxmlformats-officedocument.presentationml.tags+xml"/>
  <Override PartName="/ppt/notesSlides/notesSlide7.xml" ContentType="application/vnd.openxmlformats-officedocument.presentationml.notesSlide+xml"/>
  <Override PartName="/ppt/tags/tag58.xml" ContentType="application/vnd.openxmlformats-officedocument.presentationml.tags+xml"/>
  <Override PartName="/ppt/notesSlides/notesSlide8.xml" ContentType="application/vnd.openxmlformats-officedocument.presentationml.notesSlide+xml"/>
  <Override PartName="/ppt/tags/tag5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1.xml" ContentType="application/vnd.openxmlformats-officedocument.presentationml.tags+xml"/>
  <Override PartName="/ppt/notesSlides/notesSlide14.xml" ContentType="application/vnd.openxmlformats-officedocument.presentationml.notesSlide+xml"/>
  <Override PartName="/ppt/tags/tag6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3.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434" r:id="rId3"/>
    <p:sldId id="435" r:id="rId4"/>
    <p:sldId id="436" r:id="rId5"/>
    <p:sldId id="433" r:id="rId6"/>
    <p:sldId id="285" r:id="rId7"/>
    <p:sldId id="439" r:id="rId8"/>
    <p:sldId id="426" r:id="rId9"/>
    <p:sldId id="261" r:id="rId10"/>
    <p:sldId id="290" r:id="rId11"/>
    <p:sldId id="292" r:id="rId12"/>
    <p:sldId id="440" r:id="rId13"/>
    <p:sldId id="476" r:id="rId14"/>
    <p:sldId id="461" r:id="rId15"/>
    <p:sldId id="459" r:id="rId16"/>
    <p:sldId id="453" r:id="rId17"/>
    <p:sldId id="443" r:id="rId18"/>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7139157B-937D-4D29-8FF7-D89F2F9848F3}">
          <p14:sldIdLst>
            <p14:sldId id="256"/>
            <p14:sldId id="434"/>
            <p14:sldId id="435"/>
            <p14:sldId id="436"/>
            <p14:sldId id="433"/>
            <p14:sldId id="285"/>
            <p14:sldId id="439"/>
            <p14:sldId id="426"/>
            <p14:sldId id="261"/>
            <p14:sldId id="290"/>
            <p14:sldId id="292"/>
            <p14:sldId id="440"/>
            <p14:sldId id="476"/>
            <p14:sldId id="461"/>
            <p14:sldId id="459"/>
            <p14:sldId id="453"/>
            <p14:sldId id="4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446"/>
    <a:srgbClr val="95006C"/>
    <a:srgbClr val="4C7F72"/>
    <a:srgbClr val="F0EADA"/>
    <a:srgbClr val="0EB0C6"/>
    <a:srgbClr val="F1F1F1"/>
    <a:srgbClr val="2799D0"/>
    <a:srgbClr val="3680E6"/>
    <a:srgbClr val="5663EF"/>
    <a:srgbClr val="6D2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395"/>
  </p:normalViewPr>
  <p:slideViewPr>
    <p:cSldViewPr snapToGrid="0">
      <p:cViewPr varScale="1">
        <p:scale>
          <a:sx n="63" d="100"/>
          <a:sy n="63" d="100"/>
        </p:scale>
        <p:origin x="732"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1/10/2024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ietaryguidelines.gov/"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Hello, my name is ___________________________, and I am a ________________________ (RDN, NDTR, intern, etc.).  </a:t>
            </a:r>
          </a:p>
          <a:p>
            <a:endParaRPr lang="en-US" dirty="0">
              <a:cs typeface="Arial" panose="020B0604020202020204" pitchFamily="34" charset="0"/>
            </a:endParaRPr>
          </a:p>
          <a:p>
            <a:r>
              <a:rPr lang="en-US" dirty="0">
                <a:cs typeface="Arial" panose="020B0604020202020204" pitchFamily="34" charset="0"/>
              </a:rPr>
              <a:t>I’m also a member of the Academy of Nutrition and Dietetics (Academy), </a:t>
            </a:r>
            <a:r>
              <a:rPr lang="en-US" altLang="en-US" dirty="0">
                <a:cs typeface="Arial" panose="020B0604020202020204" pitchFamily="34" charset="0"/>
              </a:rPr>
              <a:t>the world’s largest organization of food and nutrition professionals</a:t>
            </a:r>
            <a:r>
              <a:rPr lang="en-US" altLang="ja-JP" dirty="0">
                <a:solidFill>
                  <a:srgbClr val="000000"/>
                </a:solidFill>
                <a:cs typeface="Arial" panose="020B0604020202020204" pitchFamily="34" charset="0"/>
                <a:sym typeface="Times New Roman" panose="02020603050405020304" pitchFamily="18" charset="0"/>
              </a:rPr>
              <a:t>. </a:t>
            </a:r>
          </a:p>
          <a:p>
            <a:endParaRPr lang="en-US" altLang="ja-JP" dirty="0">
              <a:solidFill>
                <a:srgbClr val="000000"/>
              </a:solidFill>
              <a:cs typeface="Arial" panose="020B0604020202020204" pitchFamily="34" charset="0"/>
              <a:sym typeface="Times New Roman" panose="02020603050405020304" pitchFamily="18" charset="0"/>
            </a:endParaRPr>
          </a:p>
          <a:p>
            <a:r>
              <a:rPr lang="en-US" dirty="0"/>
              <a:t>Members of the Academy, including registered dietitian nutritionists (RDNs) and nutrition and dietetics technicians, registered (NDTRs), play a key role in shaping the public's food choices and are committed to improving the nation’s health. </a:t>
            </a:r>
          </a:p>
          <a:p>
            <a:endParaRPr lang="en-US" dirty="0"/>
          </a:p>
          <a:p>
            <a:r>
              <a:rPr lang="en-US" dirty="0"/>
              <a:t>As food and nutrition experts, RDNs serve in roles that have a positive impact on the health of their patients, clients and communities. RDNs offer preventive and medical nutrition therapy services in a variety of settings, and they are a trusted source about what types of food to eat.</a:t>
            </a:r>
          </a:p>
          <a:p>
            <a:endParaRPr lang="en-US" dirty="0"/>
          </a:p>
          <a:p>
            <a:r>
              <a:rPr lang="en-US" dirty="0"/>
              <a:t>NDTRs are also employed throughout the community in areas such as hospitals, public health clinics, nursing homes and more and use their nutrition knowledge to help people make positive lifestyle changes.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313075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10</a:t>
            </a:fld>
            <a:endParaRPr lang="en-US" dirty="0"/>
          </a:p>
        </p:txBody>
      </p:sp>
      <p:sp>
        <p:nvSpPr>
          <p:cNvPr id="5" name="Notes Placeholder 2">
            <a:extLst>
              <a:ext uri="{FF2B5EF4-FFF2-40B4-BE49-F238E27FC236}">
                <a16:creationId xmlns:a16="http://schemas.microsoft.com/office/drawing/2014/main" id="{81882FC1-A623-4A25-9E69-C120FAF62C89}"/>
              </a:ext>
            </a:extLst>
          </p:cNvPr>
          <p:cNvSpPr txBox="1">
            <a:spLocks/>
          </p:cNvSpPr>
          <p:nvPr/>
        </p:nvSpPr>
        <p:spPr>
          <a:xfrm>
            <a:off x="838200" y="4495800"/>
            <a:ext cx="5486400" cy="4114800"/>
          </a:xfrm>
          <a:prstGeom prst="rect">
            <a:avLst/>
          </a:prstGeom>
        </p:spPr>
        <p:txBody>
          <a:bodyPr vert="horz" lIns="91440" tIns="45720" rIns="91440" bIns="45720"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fontAlgn="auto">
              <a:spcBef>
                <a:spcPts val="0"/>
              </a:spcBef>
              <a:spcAft>
                <a:spcPts val="0"/>
              </a:spcAft>
            </a:pPr>
            <a:r>
              <a:rPr lang="en-US" dirty="0"/>
              <a:t>Including your favorite cultural foods and traditions can be an important part of a healthy eating routine. It allows you to adapt healthful eating recommendations to include foods which reflect your personal preferences and culture.</a:t>
            </a:r>
          </a:p>
          <a:p>
            <a:pPr fontAlgn="auto">
              <a:spcBef>
                <a:spcPts val="0"/>
              </a:spcBef>
              <a:spcAft>
                <a:spcPts val="0"/>
              </a:spcAft>
            </a:pPr>
            <a:endParaRPr lang="en-US" dirty="0"/>
          </a:p>
          <a:p>
            <a:pPr fontAlgn="auto">
              <a:spcBef>
                <a:spcPts val="0"/>
              </a:spcBef>
              <a:spcAft>
                <a:spcPts val="0"/>
              </a:spcAft>
            </a:pPr>
            <a:r>
              <a:rPr lang="en-US" dirty="0"/>
              <a:t>You can also eat foods in various forms, which can help keep food costs down. For example, when fresh produce is not in season, buying canned or frozen fruits and vegetables is a convenient way to include these foods. Remember to look for nutrient-dense forms, meaning those that have little added sugars, saturated fat, and sodium.  </a:t>
            </a:r>
          </a:p>
          <a:p>
            <a:pPr fontAlgn="auto">
              <a:spcBef>
                <a:spcPts val="0"/>
              </a:spcBef>
              <a:spcAft>
                <a:spcPts val="0"/>
              </a:spcAft>
            </a:pPr>
            <a:r>
              <a:rPr lang="en-US" dirty="0"/>
              <a:t>  </a:t>
            </a:r>
          </a:p>
          <a:p>
            <a:pPr fontAlgn="auto">
              <a:spcBef>
                <a:spcPts val="0"/>
              </a:spcBef>
              <a:spcAft>
                <a:spcPts val="0"/>
              </a:spcAft>
            </a:pPr>
            <a:r>
              <a:rPr lang="en-US" dirty="0"/>
              <a:t>Other ways to include a variety of foods is to experiment with recipes using different ingredients and to try new foods or global cuisines.</a:t>
            </a:r>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a:p>
            <a:pPr fontAlgn="auto">
              <a:spcBef>
                <a:spcPts val="0"/>
              </a:spcBef>
              <a:spcAft>
                <a:spcPts val="0"/>
              </a:spcAft>
            </a:pPr>
            <a:endParaRPr lang="en-US" dirty="0"/>
          </a:p>
        </p:txBody>
      </p:sp>
    </p:spTree>
    <p:extLst>
      <p:ext uri="{BB962C8B-B14F-4D97-AF65-F5344CB8AC3E}">
        <p14:creationId xmlns:p14="http://schemas.microsoft.com/office/powerpoint/2010/main" val="1929969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Another great resource that can assist with eating a variety of foods from all food groups is the USDA’s MyPlate.</a:t>
            </a:r>
          </a:p>
          <a:p>
            <a:pPr algn="l"/>
            <a:endParaRPr lang="en-US" dirty="0"/>
          </a:p>
          <a:p>
            <a:pPr algn="l"/>
            <a:r>
              <a:rPr lang="en-US" dirty="0"/>
              <a:t>MyPlate encourages us to balance our meals so that half of the plate includes fruits and vegetables, and the other half features a protein food and grain. A serving of dairy completes the meal.</a:t>
            </a:r>
          </a:p>
          <a:p>
            <a:endParaRPr lang="en-US" dirty="0"/>
          </a:p>
          <a:p>
            <a:pPr>
              <a:defRPr/>
            </a:pPr>
            <a:r>
              <a:rPr lang="en-US" dirty="0">
                <a:cs typeface="Arial" panose="020B0604020202020204" pitchFamily="34" charset="0"/>
              </a:rPr>
              <a:t>It’s also important to note that some meals will contain a mixture of foods from several food groups, so they may not be portioned out in this way. Or the meal may be eaten out of a bowl. In either case each food group could be included.</a:t>
            </a:r>
          </a:p>
          <a:p>
            <a:pPr>
              <a:defRPr/>
            </a:pPr>
            <a:endParaRPr lang="en-US" dirty="0">
              <a:cs typeface="Arial" panose="020B0604020202020204" pitchFamily="34" charset="0"/>
            </a:endParaRPr>
          </a:p>
          <a:p>
            <a:pPr>
              <a:defRPr/>
            </a:pPr>
            <a:r>
              <a:rPr lang="en-US" dirty="0">
                <a:cs typeface="Arial" panose="020B0604020202020204" pitchFamily="34" charset="0"/>
              </a:rPr>
              <a:t>For example, a soup that is made with chicken, noodles, and vegetables would satisfy three of the food groups – a protein food, grain, and vegetables. And for dessert, a low-fat yogurt parfait with fruit would be a way to make sure that the other two food groups were included.</a:t>
            </a:r>
          </a:p>
          <a:p>
            <a:pPr>
              <a:defRPr/>
            </a:pPr>
            <a:endParaRPr lang="en-US" dirty="0">
              <a:cs typeface="Arial" panose="020B0604020202020204" pitchFamily="34" charset="0"/>
            </a:endParaRPr>
          </a:p>
          <a:p>
            <a:pPr>
              <a:defRPr/>
            </a:pPr>
            <a:r>
              <a:rPr lang="en-US" dirty="0">
                <a:cs typeface="Arial" panose="020B0604020202020204" pitchFamily="34" charset="0"/>
              </a:rPr>
              <a:t>For more information about MyPlate, visit MyPlate.gov.</a:t>
            </a:r>
          </a:p>
          <a:p>
            <a:pPr algn="l"/>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11</a:t>
            </a:fld>
            <a:endParaRPr lang="en-US" dirty="0"/>
          </a:p>
        </p:txBody>
      </p:sp>
    </p:spTree>
    <p:extLst>
      <p:ext uri="{BB962C8B-B14F-4D97-AF65-F5344CB8AC3E}">
        <p14:creationId xmlns:p14="http://schemas.microsoft.com/office/powerpoint/2010/main" val="428174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food choices also can affect the health of our planet. That’s why it’s important to eat with the environment in mind.</a:t>
            </a:r>
          </a:p>
          <a:p>
            <a:endParaRPr lang="en-US" dirty="0"/>
          </a:p>
          <a:p>
            <a:r>
              <a:rPr lang="en-US" dirty="0"/>
              <a:t>Make a point to learn what’s involved in growing your food. Visit a local farm or farmers market and talk with the people who are growing and harvesting your food. </a:t>
            </a:r>
          </a:p>
          <a:p>
            <a:endParaRPr lang="en-US" dirty="0"/>
          </a:p>
          <a:p>
            <a:r>
              <a:rPr lang="en-US" dirty="0"/>
              <a:t>Finding ways to reduce food waste will also help.</a:t>
            </a: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12</a:t>
            </a:fld>
            <a:endParaRPr lang="en-US"/>
          </a:p>
        </p:txBody>
      </p:sp>
    </p:spTree>
    <p:extLst>
      <p:ext uri="{BB962C8B-B14F-4D97-AF65-F5344CB8AC3E}">
        <p14:creationId xmlns:p14="http://schemas.microsoft.com/office/powerpoint/2010/main" val="703281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13</a:t>
            </a:fld>
            <a:endParaRPr lang="en-US" dirty="0"/>
          </a:p>
        </p:txBody>
      </p:sp>
      <p:sp>
        <p:nvSpPr>
          <p:cNvPr id="5" name="Notes Placeholder 2">
            <a:extLst>
              <a:ext uri="{FF2B5EF4-FFF2-40B4-BE49-F238E27FC236}">
                <a16:creationId xmlns:a16="http://schemas.microsoft.com/office/drawing/2014/main" id="{81882FC1-A623-4A25-9E69-C120FAF62C89}"/>
              </a:ext>
            </a:extLst>
          </p:cNvPr>
          <p:cNvSpPr txBox="1">
            <a:spLocks/>
          </p:cNvSpPr>
          <p:nvPr/>
        </p:nvSpPr>
        <p:spPr>
          <a:xfrm>
            <a:off x="838200" y="4495800"/>
            <a:ext cx="5486400" cy="4114800"/>
          </a:xfrm>
          <a:prstGeom prst="rect">
            <a:avLst/>
          </a:prstGeom>
        </p:spPr>
        <p:txBody>
          <a:bodyPr vert="horz" lIns="91440" tIns="45720" rIns="91440" bIns="45720"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r>
              <a:rPr lang="en-US" dirty="0"/>
              <a:t>Reach </a:t>
            </a:r>
            <a:r>
              <a:rPr lang="en-US" i="1" dirty="0"/>
              <a:t>beyond the table </a:t>
            </a:r>
            <a:r>
              <a:rPr lang="en-US" dirty="0"/>
              <a:t>when eating with the environment in mind.</a:t>
            </a:r>
          </a:p>
          <a:p>
            <a:pPr>
              <a:defRPr/>
            </a:pPr>
            <a:endParaRPr lang="en-US" dirty="0"/>
          </a:p>
          <a:p>
            <a:pPr>
              <a:defRPr/>
            </a:pPr>
            <a:r>
              <a:rPr lang="en-US" dirty="0"/>
              <a:t>Examples include:</a:t>
            </a:r>
          </a:p>
          <a:p>
            <a:pPr>
              <a:defRPr/>
            </a:pPr>
            <a:r>
              <a:rPr lang="en-US" dirty="0"/>
              <a:t>Getting creative in the kitchen and creating new dishes from leftovers to help reduce food waste. </a:t>
            </a:r>
          </a:p>
          <a:p>
            <a:pPr>
              <a:defRPr/>
            </a:pPr>
            <a:endParaRPr lang="en-US" dirty="0"/>
          </a:p>
          <a:p>
            <a:pPr>
              <a:defRPr/>
            </a:pPr>
            <a:r>
              <a:rPr lang="en-US" dirty="0"/>
              <a:t>Enjoying more plant-based foods with meals and snacks. </a:t>
            </a:r>
            <a:r>
              <a:rPr lang="en-US" i="1" dirty="0"/>
              <a:t>(Hint: planning in advance will help you do this.)</a:t>
            </a:r>
          </a:p>
          <a:p>
            <a:pPr>
              <a:defRPr/>
            </a:pPr>
            <a:endParaRPr lang="en-US" dirty="0"/>
          </a:p>
          <a:p>
            <a:pPr>
              <a:defRPr/>
            </a:pPr>
            <a:r>
              <a:rPr lang="en-US" dirty="0"/>
              <a:t>Support farmers by buying locally grown and seasonal foods, when possible. </a:t>
            </a:r>
          </a:p>
          <a:p>
            <a:pPr>
              <a:defRPr/>
            </a:pPr>
            <a:endParaRPr lang="en-US" sz="1600" dirty="0">
              <a:cs typeface="Arial" panose="020B0604020202020204" pitchFamily="34" charset="0"/>
            </a:endParaRPr>
          </a:p>
          <a:p>
            <a:pPr>
              <a:defRPr/>
            </a:pPr>
            <a:r>
              <a:rPr lang="en-US" dirty="0"/>
              <a:t>You could also try growing your own fruits and vegetables at home. If space is limited, schools, churches and other places may offer community gardens where you can participate in the growing process and share in the harvest. </a:t>
            </a:r>
          </a:p>
          <a:p>
            <a:pPr>
              <a:defRPr/>
            </a:pPr>
            <a:endParaRPr lang="en-US" dirty="0"/>
          </a:p>
        </p:txBody>
      </p:sp>
    </p:spTree>
    <p:extLst>
      <p:ext uri="{BB962C8B-B14F-4D97-AF65-F5344CB8AC3E}">
        <p14:creationId xmlns:p14="http://schemas.microsoft.com/office/powerpoint/2010/main" val="3359831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a healthy eating routine is one that meets your unique needs. </a:t>
            </a:r>
          </a:p>
          <a:p>
            <a:endParaRPr lang="en-US" dirty="0"/>
          </a:p>
          <a:p>
            <a:pPr lvl="0">
              <a:defRPr/>
            </a:pPr>
            <a:r>
              <a:rPr lang="en-US" dirty="0"/>
              <a:t>There are many ways to eat healthfully </a:t>
            </a:r>
            <a:r>
              <a:rPr lang="en-US" b="1" i="1" dirty="0"/>
              <a:t>Beyond the Table</a:t>
            </a:r>
            <a:r>
              <a:rPr lang="en-US" dirty="0"/>
              <a:t>.</a:t>
            </a:r>
          </a:p>
          <a:p>
            <a:pPr lvl="0">
              <a:defRPr/>
            </a:pPr>
            <a:endParaRPr lang="en-US" dirty="0"/>
          </a:p>
          <a:p>
            <a:pPr>
              <a:defRPr/>
            </a:pPr>
            <a:r>
              <a:rPr lang="en-US" dirty="0"/>
              <a:t>If you would like to improve your current eating habits and would benefit from personalized nutrition guidance, a registered dietitian nutritionist can help you develop a healthful eating routine that is as unique as you are.</a:t>
            </a:r>
          </a:p>
          <a:p>
            <a:pPr lvl="0">
              <a:defRPr/>
            </a:pPr>
            <a:endParaRPr lang="en-US" dirty="0"/>
          </a:p>
          <a:p>
            <a:r>
              <a:rPr lang="en-US" dirty="0"/>
              <a:t>For additional food and nutrition information and to Find a </a:t>
            </a:r>
            <a:r>
              <a:rPr lang="en-US"/>
              <a:t>Nutrition Expert </a:t>
            </a:r>
            <a:r>
              <a:rPr lang="en-US" dirty="0"/>
              <a:t>in your area, visit eatright.org.</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14</a:t>
            </a:fld>
            <a:endParaRPr lang="en-US"/>
          </a:p>
        </p:txBody>
      </p:sp>
    </p:spTree>
    <p:extLst>
      <p:ext uri="{BB962C8B-B14F-4D97-AF65-F5344CB8AC3E}">
        <p14:creationId xmlns:p14="http://schemas.microsoft.com/office/powerpoint/2010/main" val="2492131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any questions?</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15</a:t>
            </a:fld>
            <a:endParaRPr lang="en-US"/>
          </a:p>
        </p:txBody>
      </p:sp>
    </p:spTree>
    <p:extLst>
      <p:ext uri="{BB962C8B-B14F-4D97-AF65-F5344CB8AC3E}">
        <p14:creationId xmlns:p14="http://schemas.microsoft.com/office/powerpoint/2010/main" val="539431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0C9614E1-92E2-4CF4-B31E-063F78A97A66}" type="slidenum">
              <a:rPr lang="en-US" smtClean="0"/>
              <a:t>16</a:t>
            </a:fld>
            <a:endParaRPr lang="en-US"/>
          </a:p>
        </p:txBody>
      </p:sp>
    </p:spTree>
    <p:extLst>
      <p:ext uri="{BB962C8B-B14F-4D97-AF65-F5344CB8AC3E}">
        <p14:creationId xmlns:p14="http://schemas.microsoft.com/office/powerpoint/2010/main" val="92938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have fun celebrating National Nutrition Month®!</a:t>
            </a:r>
          </a:p>
        </p:txBody>
      </p:sp>
      <p:sp>
        <p:nvSpPr>
          <p:cNvPr id="4" name="Slide Number Placeholder 3"/>
          <p:cNvSpPr>
            <a:spLocks noGrp="1"/>
          </p:cNvSpPr>
          <p:nvPr>
            <p:ph type="sldNum" sz="quarter" idx="5"/>
          </p:nvPr>
        </p:nvSpPr>
        <p:spPr/>
        <p:txBody>
          <a:bodyPr/>
          <a:lstStyle/>
          <a:p>
            <a:fld id="{0C9614E1-92E2-4CF4-B31E-063F78A97A66}" type="slidenum">
              <a:rPr lang="en-US" smtClean="0"/>
              <a:t>17</a:t>
            </a:fld>
            <a:endParaRPr lang="en-US"/>
          </a:p>
        </p:txBody>
      </p:sp>
    </p:spTree>
    <p:extLst>
      <p:ext uri="{BB962C8B-B14F-4D97-AF65-F5344CB8AC3E}">
        <p14:creationId xmlns:p14="http://schemas.microsoft.com/office/powerpoint/2010/main" val="65348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cs typeface="Arial" panose="020B0604020202020204" pitchFamily="34" charset="0"/>
                <a:sym typeface="Times New Roman" panose="02020603050405020304" pitchFamily="18" charset="0"/>
              </a:rPr>
              <a:t>Each year during March, we celebrate National Nutrition Month</a:t>
            </a:r>
            <a:r>
              <a:rPr lang="en-US" baseline="30000" dirty="0">
                <a:solidFill>
                  <a:srgbClr val="000000"/>
                </a:solidFill>
                <a:cs typeface="Arial" panose="020B0604020202020204" pitchFamily="34" charset="0"/>
                <a:sym typeface="Times New Roman" panose="02020603050405020304" pitchFamily="18" charset="0"/>
              </a:rPr>
              <a:t>®</a:t>
            </a:r>
            <a:r>
              <a:rPr lang="en-US" dirty="0">
                <a:solidFill>
                  <a:srgbClr val="000000"/>
                </a:solidFill>
                <a:cs typeface="Arial" panose="020B0604020202020204" pitchFamily="34" charset="0"/>
                <a:sym typeface="Times New Roman" panose="02020603050405020304" pitchFamily="18" charset="0"/>
              </a:rPr>
              <a:t>, which </a:t>
            </a:r>
            <a:r>
              <a:rPr lang="en-US" dirty="0"/>
              <a:t>is a nutrition education and information campaign sponsored by the Academy. </a:t>
            </a:r>
            <a:r>
              <a:rPr lang="en-US" dirty="0">
                <a:solidFill>
                  <a:srgbClr val="000000"/>
                </a:solidFill>
                <a:cs typeface="Arial" panose="020B0604020202020204" pitchFamily="34" charset="0"/>
                <a:sym typeface="Times New Roman" panose="02020603050405020304" pitchFamily="18" charset="0"/>
              </a:rPr>
              <a:t>It invites everyone to learn about making informed food choices and developing sound eating and physical activity habits. </a:t>
            </a:r>
          </a:p>
          <a:p>
            <a:endParaRPr lang="en-US" dirty="0">
              <a:solidFill>
                <a:srgbClr val="000000"/>
              </a:solidFill>
              <a:cs typeface="Arial" panose="020B0604020202020204" pitchFamily="34" charset="0"/>
              <a:sym typeface="Times New Roman" panose="02020603050405020304" pitchFamily="18" charset="0"/>
            </a:endParaRPr>
          </a:p>
          <a:p>
            <a:r>
              <a:rPr lang="en-US" dirty="0">
                <a:solidFill>
                  <a:srgbClr val="000000"/>
                </a:solidFill>
                <a:cs typeface="Arial" panose="020B0604020202020204" pitchFamily="34" charset="0"/>
                <a:sym typeface="Times New Roman" panose="02020603050405020304" pitchFamily="18" charset="0"/>
              </a:rPr>
              <a:t>National Nutrition Month® started in 1973 as National Nutrition Week, and it became a month-long observance in 1980 in response to growing interest in nutrition. </a:t>
            </a:r>
          </a:p>
          <a:p>
            <a:endParaRPr lang="en-US" dirty="0">
              <a:solidFill>
                <a:srgbClr val="000000"/>
              </a:solidFill>
              <a:cs typeface="Arial" panose="020B0604020202020204" pitchFamily="34" charset="0"/>
              <a:sym typeface="Times New Roman" panose="02020603050405020304" pitchFamily="18" charset="0"/>
            </a:endParaRPr>
          </a:p>
          <a:p>
            <a:r>
              <a:rPr lang="en-US" dirty="0">
                <a:solidFill>
                  <a:srgbClr val="000000"/>
                </a:solidFill>
                <a:cs typeface="Arial" panose="020B0604020202020204" pitchFamily="34" charset="0"/>
                <a:sym typeface="Times New Roman" panose="02020603050405020304" pitchFamily="18" charset="0"/>
              </a:rPr>
              <a:t>The theme for National Nutrition Month® 2024 is </a:t>
            </a:r>
            <a:r>
              <a:rPr lang="en-US" b="1" i="1" dirty="0">
                <a:solidFill>
                  <a:srgbClr val="000000"/>
                </a:solidFill>
                <a:cs typeface="Arial" panose="020B0604020202020204" pitchFamily="34" charset="0"/>
                <a:sym typeface="Times New Roman" panose="02020603050405020304" pitchFamily="18" charset="0"/>
              </a:rPr>
              <a:t>Beyond the Table, </a:t>
            </a:r>
            <a:r>
              <a:rPr lang="en-US" dirty="0">
                <a:solidFill>
                  <a:srgbClr val="000000"/>
                </a:solidFill>
                <a:cs typeface="Arial" panose="020B0604020202020204" pitchFamily="34" charset="0"/>
                <a:sym typeface="Times New Roman" panose="02020603050405020304" pitchFamily="18" charset="0"/>
              </a:rPr>
              <a:t>which highlights the farm-to-fork aspect of nutrition; addresses the many ways and places we eat; emphasizes sustainability efforts; and showcases the expertise of nutrition and dietetics professionals.</a:t>
            </a:r>
            <a:r>
              <a:rPr lang="en-US" dirty="0"/>
              <a:t> </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a:p>
        </p:txBody>
      </p:sp>
    </p:spTree>
    <p:extLst>
      <p:ext uri="{BB962C8B-B14F-4D97-AF65-F5344CB8AC3E}">
        <p14:creationId xmlns:p14="http://schemas.microsoft.com/office/powerpoint/2010/main" val="205927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At the end of today’s presentation, you will be able to:</a:t>
            </a:r>
          </a:p>
          <a:p>
            <a:endParaRPr lang="en-US" dirty="0">
              <a:cs typeface="Arial" panose="020B0604020202020204" pitchFamily="34" charset="0"/>
            </a:endParaRPr>
          </a:p>
          <a:p>
            <a:pPr marL="457200" indent="-457200">
              <a:buFont typeface="+mj-lt"/>
              <a:buAutoNum type="arabicPeriod"/>
            </a:pPr>
            <a:r>
              <a:rPr lang="en-GB" dirty="0"/>
              <a:t>Explain the importance of eating a variety of foods from all food groups.</a:t>
            </a:r>
          </a:p>
          <a:p>
            <a:pPr marL="457200" indent="-457200">
              <a:buFont typeface="+mj-lt"/>
              <a:buAutoNum type="arabicPeriod"/>
            </a:pPr>
            <a:r>
              <a:rPr lang="en-GB" dirty="0"/>
              <a:t>Identify at least two reasons for meeting with a registered dietitian nutritionist.</a:t>
            </a:r>
          </a:p>
          <a:p>
            <a:pPr marL="457200" indent="-457200">
              <a:buFont typeface="+mj-lt"/>
              <a:buAutoNum type="arabicPeriod"/>
            </a:pPr>
            <a:r>
              <a:rPr lang="en-GB" dirty="0"/>
              <a:t>Describe three ways to eat with the environment in mind.</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a:p>
        </p:txBody>
      </p:sp>
    </p:spTree>
    <p:extLst>
      <p:ext uri="{BB962C8B-B14F-4D97-AF65-F5344CB8AC3E}">
        <p14:creationId xmlns:p14="http://schemas.microsoft.com/office/powerpoint/2010/main" val="82508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healthy eating routine may be a new phrase to some of you. It describes a way of eating that includes nutritious foods and drinks on a regular basis. This approach to eating is different than many fad diets, which promote unnecessary restrictions or require people to eat a certain way.</a:t>
            </a:r>
          </a:p>
          <a:p>
            <a:endParaRPr lang="en-US" dirty="0"/>
          </a:p>
          <a:p>
            <a:r>
              <a:rPr lang="en-US" dirty="0"/>
              <a:t>Healthy eating routines can vary, since we all have different food preferences, budgets, cooking skills, traditions, etc.</a:t>
            </a:r>
          </a:p>
          <a:p>
            <a:endParaRPr lang="en-US" dirty="0"/>
          </a:p>
          <a:p>
            <a:r>
              <a:rPr lang="en-US" dirty="0"/>
              <a:t>According to the </a:t>
            </a:r>
            <a:r>
              <a:rPr lang="en-US" i="1" dirty="0"/>
              <a:t>2020-2025 Dietary Guidelines for Americans, </a:t>
            </a:r>
            <a:r>
              <a:rPr lang="en-US" dirty="0"/>
              <a:t>“a healthy eating routine is important at every stage of life and can have positive effects that add up over time”.</a:t>
            </a:r>
          </a:p>
          <a:p>
            <a:endParaRPr lang="en-US" i="1" dirty="0">
              <a:solidFill>
                <a:srgbClr val="212121"/>
              </a:solidFill>
              <a:latin typeface="Source Sans Pro" panose="020B0503030403020204" pitchFamily="34" charset="0"/>
            </a:endParaRPr>
          </a:p>
          <a:p>
            <a:r>
              <a:rPr lang="en-US" dirty="0"/>
              <a:t>The </a:t>
            </a:r>
            <a:r>
              <a:rPr lang="en-US"/>
              <a:t>great news </a:t>
            </a:r>
            <a:r>
              <a:rPr lang="en-US" dirty="0"/>
              <a:t>is that we’re never too young or too old to adopt a healthy eating routine.</a:t>
            </a:r>
          </a:p>
          <a:p>
            <a:endParaRPr lang="en-US" sz="1000" b="0" i="1" dirty="0">
              <a:solidFill>
                <a:srgbClr val="212121"/>
              </a:solidFill>
              <a:effectLst/>
              <a:latin typeface="Source Sans Pro" panose="020B0503030403020204" pitchFamily="34" charset="0"/>
            </a:endParaRPr>
          </a:p>
          <a:p>
            <a:r>
              <a:rPr lang="en-US" dirty="0"/>
              <a:t>And what better time to start or improve your healthy eating routine than during National Nutrition Month®!</a:t>
            </a:r>
          </a:p>
          <a:p>
            <a:endParaRPr lang="en-US" sz="1000" i="1" dirty="0">
              <a:solidFill>
                <a:srgbClr val="212121"/>
              </a:solidFill>
              <a:latin typeface="Source Sans Pro" panose="020B0503030403020204" pitchFamily="34" charset="0"/>
            </a:endParaRPr>
          </a:p>
          <a:p>
            <a:r>
              <a:rPr lang="en-US" sz="1000" b="0" i="1" dirty="0">
                <a:solidFill>
                  <a:srgbClr val="212121"/>
                </a:solidFill>
                <a:effectLst/>
                <a:latin typeface="Source Sans Pro" panose="020B0503030403020204" pitchFamily="34" charset="0"/>
              </a:rPr>
              <a:t>Source: U.S. Department of Agriculture and U.S. Department of Health and Human Services. Dietary Guidelines for Americans, 2020-2025. 9th Edition. December 2020. Available at </a:t>
            </a:r>
            <a:r>
              <a:rPr lang="en-US" sz="1000" b="0" i="1" u="sng" dirty="0">
                <a:solidFill>
                  <a:srgbClr val="4C6FDE"/>
                </a:solidFill>
                <a:effectLst/>
                <a:latin typeface="Source Sans Pro" panose="020B0503030403020204" pitchFamily="34" charset="0"/>
                <a:hlinkClick r:id="rId3"/>
              </a:rPr>
              <a:t>DietaryGuidelines.gov</a:t>
            </a:r>
            <a:r>
              <a:rPr lang="en-US" sz="1000" b="0" i="1" dirty="0">
                <a:solidFill>
                  <a:srgbClr val="212121"/>
                </a:solidFill>
                <a:effectLst/>
                <a:latin typeface="Source Sans Pro" panose="020B0503030403020204" pitchFamily="34" charset="0"/>
              </a:rPr>
              <a:t>.</a:t>
            </a:r>
            <a:endParaRPr lang="en-US" sz="1000"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4</a:t>
            </a:fld>
            <a:endParaRPr lang="en-US"/>
          </a:p>
        </p:txBody>
      </p:sp>
    </p:spTree>
    <p:extLst>
      <p:ext uri="{BB962C8B-B14F-4D97-AF65-F5344CB8AC3E}">
        <p14:creationId xmlns:p14="http://schemas.microsoft.com/office/powerpoint/2010/main" val="1920603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seem challenging at times to pick foods that are healthier, especially with the cost of so many goods increasing over the past few years.</a:t>
            </a:r>
          </a:p>
          <a:p>
            <a:endParaRPr lang="en-US" dirty="0"/>
          </a:p>
          <a:p>
            <a:r>
              <a:rPr lang="en-US" dirty="0"/>
              <a:t>Staying nourished on any budget may require more planning in advance in order to stretch your food dollars.</a:t>
            </a:r>
          </a:p>
          <a:p>
            <a:endParaRPr lang="en-US" dirty="0"/>
          </a:p>
          <a:p>
            <a:r>
              <a:rPr lang="en-US" dirty="0"/>
              <a:t>Let’s discuss a few ways that can help…</a:t>
            </a:r>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a:p>
        </p:txBody>
      </p:sp>
    </p:spTree>
    <p:extLst>
      <p:ext uri="{BB962C8B-B14F-4D97-AF65-F5344CB8AC3E}">
        <p14:creationId xmlns:p14="http://schemas.microsoft.com/office/powerpoint/2010/main" val="1282378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Preparing foods at home allows you to control the ingredients, their amounts and how the foods are made. By learning cooking, food preparation and meal planning skills, you can identify ways to substitute lower cost ingredients, if need be, use lesser amounts in some cases, and increase the nutrition of many dishes.</a:t>
            </a:r>
          </a:p>
          <a:p>
            <a:endParaRPr lang="en-US" dirty="0"/>
          </a:p>
          <a:p>
            <a:r>
              <a:rPr lang="en-US" dirty="0"/>
              <a:t>For example, beans can be used in place of some or all of the meat that a chili recipe calls for and less salt can be used in many dishes. </a:t>
            </a:r>
          </a:p>
          <a:p>
            <a:endParaRPr lang="en-US" dirty="0"/>
          </a:p>
          <a:p>
            <a:r>
              <a:rPr lang="en-US" dirty="0"/>
              <a:t>Fruits and vegetables also can be incorporated into meals, making them more nutritious. All forms count, too – fresh, frozen, canned or dried.</a:t>
            </a:r>
          </a:p>
          <a:p>
            <a:endParaRPr lang="en-US" dirty="0"/>
          </a:p>
          <a:p>
            <a:r>
              <a:rPr lang="en-US" dirty="0"/>
              <a:t>A good place to start is with planning your meals and snacks. Before going to the store, check what foods you have at home, then use a grocery list and shop sales when purchasing the foods you need.</a:t>
            </a:r>
          </a:p>
          <a:p>
            <a:endParaRPr lang="en-US" dirty="0"/>
          </a:p>
          <a:p>
            <a:r>
              <a:rPr lang="en-US" dirty="0"/>
              <a:t>It may also help to learn about resources in your community, such as SNAP, WIC, and local food banks. These types of programs offer food assistance to individuals who are eligible.</a:t>
            </a:r>
          </a:p>
          <a:p>
            <a:endParaRPr lang="en-US" dirty="0"/>
          </a:p>
          <a:p>
            <a:r>
              <a:rPr lang="en-US" dirty="0"/>
              <a:t>SNAP stands for “Supplemental Nutrition Assistance Program” and WIC is a “Special Supplemental Nutrition Program for Women, Infants, and Children”. For more information about either program, visit the U.S. Department of Agriculture’s website at usda.gov.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5530C8-E91F-482B-AF0E-A886A371BBDB}" type="slidenum">
              <a:rPr lang="en-US" smtClean="0"/>
              <a:pPr/>
              <a:t>6</a:t>
            </a:fld>
            <a:endParaRPr lang="en-US" dirty="0"/>
          </a:p>
        </p:txBody>
      </p:sp>
    </p:spTree>
    <p:extLst>
      <p:ext uri="{BB962C8B-B14F-4D97-AF65-F5344CB8AC3E}">
        <p14:creationId xmlns:p14="http://schemas.microsoft.com/office/powerpoint/2010/main" val="1522273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Practicing home food safety also relates to nourishment and is especially important for individuals who are at higher risk of foodborne illness, also known as food poisoning. Infants, older adults and people with certain health conditions, like diabetes and cancer, and individuals who are pregnant are at increased risk of foodborne illness.</a:t>
            </a:r>
          </a:p>
          <a:p>
            <a:endParaRPr lang="en-US" dirty="0"/>
          </a:p>
          <a:p>
            <a:r>
              <a:rPr lang="en-US" dirty="0"/>
              <a:t>Steps you can take to keep food safe at home include:</a:t>
            </a:r>
          </a:p>
          <a:p>
            <a:endParaRPr lang="en-US" dirty="0"/>
          </a:p>
          <a:p>
            <a:pPr marL="228600" indent="-228600">
              <a:buAutoNum type="arabicPeriod"/>
            </a:pPr>
            <a:r>
              <a:rPr lang="en-US" dirty="0"/>
              <a:t>Washing your hands with soap and water before preparing or eating food. Cleaning surfaces that are used to prepare foods is also important.</a:t>
            </a:r>
          </a:p>
          <a:p>
            <a:pPr marL="228600" indent="-228600">
              <a:buAutoNum type="arabicPeriod"/>
            </a:pPr>
            <a:r>
              <a:rPr lang="en-US" dirty="0"/>
              <a:t>Keeping raw foods separate from foods that are already cooked or ready-to-eat. This may involve using different cutting boards and utensils when preparing these foods to prevent what is known as cross-contamination.</a:t>
            </a:r>
          </a:p>
          <a:p>
            <a:pPr marL="228600" indent="-228600">
              <a:buAutoNum type="arabicPeriod"/>
            </a:pPr>
            <a:r>
              <a:rPr lang="en-US" dirty="0"/>
              <a:t>Cooking foods to their appropriate internal temperature is also needed. Using a food thermometer is the only way to make sure that a food is cooked thoroughly and is safe to eat.</a:t>
            </a:r>
          </a:p>
          <a:p>
            <a:pPr marL="228600" indent="-228600">
              <a:buAutoNum type="arabicPeriod"/>
            </a:pPr>
            <a:r>
              <a:rPr lang="en-US" dirty="0"/>
              <a:t>Refrigerating perishable foods right away helps to keep them out of the Temperature “Danger Zone”, where bacteria multiply at a faster rate. Foods left out at room temperature for two hours or longer are unsafe to eat. (One hour if the temperature is 90° Fahrenheit or higher).</a:t>
            </a:r>
          </a:p>
          <a:p>
            <a:pPr marL="228600" indent="-228600">
              <a:buAutoNum type="arabicPeriod"/>
            </a:pPr>
            <a:endParaRPr lang="en-US" dirty="0"/>
          </a:p>
          <a:p>
            <a:r>
              <a:rPr lang="en-US" dirty="0"/>
              <a:t>For more Home Food Safety Tips, visit eatright.org.</a:t>
            </a:r>
          </a:p>
        </p:txBody>
      </p:sp>
      <p:sp>
        <p:nvSpPr>
          <p:cNvPr id="4" name="Slide Number Placeholder 3"/>
          <p:cNvSpPr>
            <a:spLocks noGrp="1"/>
          </p:cNvSpPr>
          <p:nvPr>
            <p:ph type="sldNum" sz="quarter" idx="5"/>
          </p:nvPr>
        </p:nvSpPr>
        <p:spPr/>
        <p:txBody>
          <a:bodyPr/>
          <a:lstStyle/>
          <a:p>
            <a:fld id="{0C9614E1-92E2-4CF4-B31E-063F78A97A66}" type="slidenum">
              <a:rPr lang="en-US" smtClean="0"/>
              <a:t>7</a:t>
            </a:fld>
            <a:endParaRPr lang="en-US"/>
          </a:p>
        </p:txBody>
      </p:sp>
    </p:spTree>
    <p:extLst>
      <p:ext uri="{BB962C8B-B14F-4D97-AF65-F5344CB8AC3E}">
        <p14:creationId xmlns:p14="http://schemas.microsoft.com/office/powerpoint/2010/main" val="1268714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Registered Dietitian Nutritionists are experts in food safety, but there are many other reasons to see an RDN. </a:t>
            </a:r>
          </a:p>
          <a:p>
            <a:endParaRPr lang="en-US" dirty="0"/>
          </a:p>
          <a:p>
            <a:r>
              <a:rPr lang="en-US" dirty="0"/>
              <a:t>Common reasons to consult with an RDN include:</a:t>
            </a:r>
          </a:p>
          <a:p>
            <a:pPr marL="171450" indent="-171450">
              <a:buFont typeface="Arial" panose="020B0604020202020204" pitchFamily="34" charset="0"/>
              <a:buChar char="•"/>
            </a:pPr>
            <a:r>
              <a:rPr lang="en-US" dirty="0"/>
              <a:t>You want help managing diabetes, high blood pressure or another chronic disease.</a:t>
            </a:r>
          </a:p>
          <a:p>
            <a:pPr marL="171450" indent="-171450">
              <a:buFont typeface="Arial" panose="020B0604020202020204" pitchFamily="34" charset="0"/>
              <a:buChar char="•"/>
            </a:pPr>
            <a:r>
              <a:rPr lang="en-US" dirty="0"/>
              <a:t>You are thinking of having or have had gastric bypass surgery.</a:t>
            </a:r>
          </a:p>
          <a:p>
            <a:pPr marL="171450" indent="-171450">
              <a:buFont typeface="Arial" panose="020B0604020202020204" pitchFamily="34" charset="0"/>
              <a:buChar char="•"/>
            </a:pPr>
            <a:r>
              <a:rPr lang="en-US" dirty="0"/>
              <a:t>You have digestive problems and are concerned about eating.</a:t>
            </a:r>
          </a:p>
          <a:p>
            <a:pPr marL="171450" indent="-171450">
              <a:buFont typeface="Arial" panose="020B0604020202020204" pitchFamily="34" charset="0"/>
              <a:buChar char="•"/>
            </a:pPr>
            <a:r>
              <a:rPr lang="en-US" dirty="0"/>
              <a:t>You’re pregnant, trying to get pregnant, or are a new parent.</a:t>
            </a:r>
          </a:p>
          <a:p>
            <a:pPr marL="171450" indent="-171450">
              <a:buFont typeface="Arial" panose="020B0604020202020204" pitchFamily="34" charset="0"/>
              <a:buChar char="•"/>
            </a:pPr>
            <a:r>
              <a:rPr lang="en-US" dirty="0"/>
              <a:t>You have a food allergy or intolerance.</a:t>
            </a:r>
          </a:p>
          <a:p>
            <a:pPr marL="171450" indent="-171450">
              <a:buFont typeface="Arial" panose="020B0604020202020204" pitchFamily="34" charset="0"/>
              <a:buChar char="•"/>
            </a:pPr>
            <a:r>
              <a:rPr lang="en-US" dirty="0"/>
              <a:t>You or your child is experiencing disordered eating.</a:t>
            </a:r>
          </a:p>
          <a:p>
            <a:pPr marL="171450" indent="-171450">
              <a:buFont typeface="Arial" panose="020B0604020202020204" pitchFamily="34" charset="0"/>
              <a:buChar char="•"/>
            </a:pPr>
            <a:r>
              <a:rPr lang="en-US" dirty="0"/>
              <a:t>You’re caring for an aging parent.</a:t>
            </a:r>
          </a:p>
          <a:p>
            <a:pPr marL="171450" indent="-171450">
              <a:buFont typeface="Arial" panose="020B0604020202020204" pitchFamily="34" charset="0"/>
              <a:buChar char="•"/>
            </a:pPr>
            <a:r>
              <a:rPr lang="en-US" dirty="0"/>
              <a:t>You want practical lifestyle advice.</a:t>
            </a:r>
          </a:p>
          <a:p>
            <a:pPr marL="171450" indent="-171450">
              <a:buFont typeface="Arial" panose="020B0604020202020204" pitchFamily="34" charset="0"/>
              <a:buChar char="•"/>
            </a:pPr>
            <a:r>
              <a:rPr lang="en-US" dirty="0"/>
              <a:t>You want to improve your performance in sports.</a:t>
            </a:r>
          </a:p>
          <a:p>
            <a:pPr marL="171450" indent="-171450">
              <a:buFont typeface="Arial" panose="020B0604020202020204" pitchFamily="34" charset="0"/>
              <a:buChar char="•"/>
            </a:pPr>
            <a:r>
              <a:rPr lang="en-US" dirty="0"/>
              <a:t>You’re interested in feeding your family healthier foods, but you do not cook.</a:t>
            </a:r>
          </a:p>
          <a:p>
            <a:endParaRPr lang="en-US" dirty="0"/>
          </a:p>
          <a:p>
            <a:r>
              <a:rPr lang="en-US" dirty="0"/>
              <a:t>You may have to ask your doctor for a referral to an RDN and be sure to find an RDN who specializes in your unique needs.</a:t>
            </a:r>
          </a:p>
          <a:p>
            <a:endParaRPr lang="en-US" dirty="0"/>
          </a:p>
          <a:p>
            <a:r>
              <a:rPr lang="en-US" dirty="0"/>
              <a:t>By seeking the help of an RDN, you’ll receive personalized nutrition information to meet your health goals.</a:t>
            </a:r>
          </a:p>
          <a:p>
            <a:endParaRPr lang="en-US" dirty="0"/>
          </a:p>
          <a:p>
            <a:r>
              <a:rPr lang="en-US" dirty="0"/>
              <a:t>National Nutrition Month® is a great time to learn about the many ways RDNs can help people live healthier lives. </a:t>
            </a:r>
          </a:p>
          <a:p>
            <a:endParaRPr lang="en-US" dirty="0"/>
          </a:p>
          <a:p>
            <a:r>
              <a:rPr lang="en-US" dirty="0"/>
              <a:t>Visit eatright.org to Find a Nutrition Expert in your area.</a:t>
            </a: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8</a:t>
            </a:fld>
            <a:endParaRPr lang="en-US"/>
          </a:p>
        </p:txBody>
      </p:sp>
    </p:spTree>
    <p:extLst>
      <p:ext uri="{BB962C8B-B14F-4D97-AF65-F5344CB8AC3E}">
        <p14:creationId xmlns:p14="http://schemas.microsoft.com/office/powerpoint/2010/main" val="2539596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RDNs are skilled at helping people adopt a healthy eating routine, which we discussed earlier. This way of eating includes a variety of nutritious foods from all of the food groups, (fruits, vegetables, grains, protein foods, and dairy) in the recommended amounts and within calorie limits. </a:t>
            </a:r>
          </a:p>
          <a:p>
            <a:pPr lvl="0">
              <a:defRPr/>
            </a:pPr>
            <a:endParaRPr lang="en-US" dirty="0"/>
          </a:p>
          <a:p>
            <a:pPr>
              <a:defRPr/>
            </a:pPr>
            <a:r>
              <a:rPr lang="en-US" dirty="0"/>
              <a:t>The foods we choose, how they’re prepared and the amounts we eat will vary.  </a:t>
            </a:r>
          </a:p>
          <a:p>
            <a:pPr lvl="0">
              <a:defRPr/>
            </a:pPr>
            <a:endParaRPr lang="en-US" dirty="0"/>
          </a:p>
          <a:p>
            <a:pPr>
              <a:defRPr/>
            </a:pPr>
            <a:r>
              <a:rPr lang="en-US" dirty="0"/>
              <a:t>It’s important to remember that no one food or food group offers all the nutrients we need. So, eating a variety of foods from each food group and within each food group on a regular basis offers an assortment of nutrients that our bodies need for good health.</a:t>
            </a: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cs typeface="Arial" panose="020B0604020202020204" pitchFamily="34" charset="0"/>
            </a:endParaRPr>
          </a:p>
          <a:p>
            <a:endParaRPr lang="en-US" sz="1000" dirty="0"/>
          </a:p>
        </p:txBody>
      </p:sp>
      <p:sp>
        <p:nvSpPr>
          <p:cNvPr id="4" name="Slide Number Placeholder 3"/>
          <p:cNvSpPr>
            <a:spLocks noGrp="1"/>
          </p:cNvSpPr>
          <p:nvPr>
            <p:ph type="sldNum" sz="quarter" idx="5"/>
          </p:nvPr>
        </p:nvSpPr>
        <p:spPr/>
        <p:txBody>
          <a:bodyPr/>
          <a:lstStyle/>
          <a:p>
            <a:fld id="{0C9614E1-92E2-4CF4-B31E-063F78A97A66}" type="slidenum">
              <a:rPr lang="en-US" smtClean="0"/>
              <a:t>9</a:t>
            </a:fld>
            <a:endParaRPr lang="en-US"/>
          </a:p>
        </p:txBody>
      </p:sp>
    </p:spTree>
    <p:extLst>
      <p:ext uri="{BB962C8B-B14F-4D97-AF65-F5344CB8AC3E}">
        <p14:creationId xmlns:p14="http://schemas.microsoft.com/office/powerpoint/2010/main" val="3159953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4.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3.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4.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8.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40.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7.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7.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7.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7" Type="http://schemas.microsoft.com/office/2007/relationships/hdphoto" Target="../media/hdphoto1.wdp"/><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7" Type="http://schemas.microsoft.com/office/2007/relationships/hdphoto" Target="../media/hdphoto2.wdp"/><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1" name="Picture 10" descr="Academy logo">
            <a:extLst>
              <a:ext uri="{FF2B5EF4-FFF2-40B4-BE49-F238E27FC236}">
                <a16:creationId xmlns:a16="http://schemas.microsoft.com/office/drawing/2014/main" id="{815C2BA3-E075-4916-8B7D-6AAAA42C3379}"/>
              </a:ext>
            </a:extLst>
          </p:cNvPr>
          <p:cNvPicPr>
            <a:picLocks/>
          </p:cNvPicPr>
          <p:nvPr userDrawn="1"/>
        </p:nvPicPr>
        <p:blipFill>
          <a:blip r:embed="rId5"/>
          <a:stretch>
            <a:fillRect/>
          </a:stretch>
        </p:blipFill>
        <p:spPr>
          <a:xfrm>
            <a:off x="7456827" y="427640"/>
            <a:ext cx="4174064" cy="753386"/>
          </a:xfrm>
          <a:prstGeom prst="rect">
            <a:avLst/>
          </a:prstGeom>
        </p:spPr>
      </p:pic>
      <p:pic>
        <p:nvPicPr>
          <p:cNvPr id="16" name="Picture 15" descr="Eatright.org Logo PNG Vector (SVG) Free Download">
            <a:extLst>
              <a:ext uri="{FF2B5EF4-FFF2-40B4-BE49-F238E27FC236}">
                <a16:creationId xmlns:a16="http://schemas.microsoft.com/office/drawing/2014/main" id="{F9299D38-AC9C-49CC-B7E3-D1B7FCC919A4}"/>
              </a:ext>
            </a:extLst>
          </p:cNvPr>
          <p:cNvPicPr>
            <a:picLocks noChangeAspect="1" noChangeArrowheads="1"/>
          </p:cNvPicPr>
          <p:nvPr userDrawn="1"/>
        </p:nvPicPr>
        <p:blipFill>
          <a:blip r:embed="rId6">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cademy logo">
            <a:extLst>
              <a:ext uri="{FF2B5EF4-FFF2-40B4-BE49-F238E27FC236}">
                <a16:creationId xmlns:a16="http://schemas.microsoft.com/office/drawing/2014/main" id="{EA3C1075-91A6-4779-9C75-2CE065131F78}"/>
              </a:ext>
            </a:extLst>
          </p:cNvPr>
          <p:cNvPicPr>
            <a:picLocks/>
          </p:cNvPicPr>
          <p:nvPr userDrawn="1"/>
        </p:nvPicPr>
        <p:blipFill>
          <a:blip r:embed="rId5"/>
          <a:stretch>
            <a:fillRect/>
          </a:stretch>
        </p:blipFill>
        <p:spPr>
          <a:xfrm>
            <a:off x="4008968" y="5880206"/>
            <a:ext cx="4174064" cy="753386"/>
          </a:xfrm>
          <a:prstGeom prst="rect">
            <a:avLst/>
          </a:prstGeom>
        </p:spPr>
      </p:pic>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1"/>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descr="Academy logo&#10;">
            <a:extLst>
              <a:ext uri="{FF2B5EF4-FFF2-40B4-BE49-F238E27FC236}">
                <a16:creationId xmlns:a16="http://schemas.microsoft.com/office/drawing/2014/main" id="{EC77FF44-8CA6-4035-AA41-74E2B466D09D}"/>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008968" y="5909806"/>
            <a:ext cx="4174064" cy="753386"/>
          </a:xfrm>
          <a:prstGeom prst="rect">
            <a:avLst/>
          </a:prstGeom>
        </p:spPr>
      </p:pic>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6DB931E-7174-4668-AA4A-F57D43211F2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DD7AE380-92BD-5F56-CF1A-CE9EFF779ED5}"/>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esearch Theme 2">
    <p:bg>
      <p:bgPr>
        <a:solidFill>
          <a:schemeClr val="accent1"/>
        </a:solidFill>
        <a:effectLst/>
      </p:bgPr>
    </p:bg>
    <p:spTree>
      <p:nvGrpSpPr>
        <p:cNvPr id="1" name=""/>
        <p:cNvGrpSpPr/>
        <p:nvPr/>
      </p:nvGrpSpPr>
      <p:grpSpPr>
        <a:xfrm>
          <a:off x="0" y="0"/>
          <a:ext cx="0" cy="0"/>
          <a:chOff x="0" y="0"/>
          <a:chExt cx="0" cy="0"/>
        </a:xfrm>
      </p:grpSpPr>
      <p:pic>
        <p:nvPicPr>
          <p:cNvPr id="12" name="Picture Placeholder 12" descr="Decorative photo: A person looking through a microscope">
            <a:extLst>
              <a:ext uri="{FF2B5EF4-FFF2-40B4-BE49-F238E27FC236}">
                <a16:creationId xmlns:a16="http://schemas.microsoft.com/office/drawing/2014/main" id="{EDBE341E-CFD9-4DF8-B98D-32E2D665DF26}"/>
              </a:ext>
            </a:extLst>
          </p:cNvPr>
          <p:cNvPicPr>
            <a:picLocks noChangeAspect="1"/>
          </p:cNvPicPr>
          <p:nvPr userDrawn="1"/>
        </p:nvPicPr>
        <p:blipFill rotWithShape="1">
          <a:blip r:embed="rId3">
            <a:alphaModFix amt="15000"/>
          </a:blip>
          <a:srcRect t="18379" b="44121"/>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38675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CDDA0C6F-B86D-B00C-5DF7-7CA2B7E14963}"/>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072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660535"/>
            <a:ext cx="10450413" cy="738664"/>
          </a:xfrm>
        </p:spPr>
        <p:txBody>
          <a:bodyPr vert="horz" wrap="square" anchor="b" anchorCtr="0">
            <a:spAutoFit/>
          </a:bodyPr>
          <a:lstStyle>
            <a:lvl1pPr algn="l">
              <a:defRPr sz="4800" b="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745832"/>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456473"/>
            <a:ext cx="104504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cademy logo">
            <a:extLst>
              <a:ext uri="{FF2B5EF4-FFF2-40B4-BE49-F238E27FC236}">
                <a16:creationId xmlns:a16="http://schemas.microsoft.com/office/drawing/2014/main" id="{FE3BDA39-6891-4D95-9FC6-C50A26520B27}"/>
              </a:ext>
            </a:extLst>
          </p:cNvPr>
          <p:cNvPicPr>
            <a:picLocks/>
          </p:cNvPicPr>
          <p:nvPr userDrawn="1"/>
        </p:nvPicPr>
        <p:blipFill>
          <a:blip r:embed="rId5"/>
          <a:stretch>
            <a:fillRect/>
          </a:stretch>
        </p:blipFill>
        <p:spPr>
          <a:xfrm>
            <a:off x="7456827" y="427640"/>
            <a:ext cx="4174064" cy="753386"/>
          </a:xfrm>
          <a:prstGeom prst="rect">
            <a:avLst/>
          </a:prstGeom>
        </p:spPr>
      </p:pic>
      <p:pic>
        <p:nvPicPr>
          <p:cNvPr id="14" name="Picture 13" descr="Eatright.org Logo PNG Vector (SVG) Free Download">
            <a:extLst>
              <a:ext uri="{FF2B5EF4-FFF2-40B4-BE49-F238E27FC236}">
                <a16:creationId xmlns:a16="http://schemas.microsoft.com/office/drawing/2014/main" id="{2D4E70D9-57EA-48F0-843C-D66A156F9485}"/>
              </a:ext>
            </a:extLst>
          </p:cNvPr>
          <p:cNvPicPr>
            <a:picLocks noChangeAspect="1" noChangeArrowheads="1"/>
          </p:cNvPicPr>
          <p:nvPr userDrawn="1"/>
        </p:nvPicPr>
        <p:blipFill>
          <a:blip r:embed="rId6">
            <a:biLevel thresh="50000"/>
            <a:alphaModFix amt="3000"/>
            <a:extLst>
              <a:ext uri="{28A0092B-C50C-407E-A947-70E740481C1C}">
                <a14:useLocalDpi xmlns:a14="http://schemas.microsoft.com/office/drawing/2010/main" val="0"/>
              </a:ext>
            </a:extLst>
          </a:blip>
          <a:srcRect/>
          <a:stretch>
            <a:fillRect/>
          </a:stretch>
        </p:blipFill>
        <p:spPr bwMode="auto">
          <a:xfrm>
            <a:off x="7190510" y="3588006"/>
            <a:ext cx="5001490" cy="3117594"/>
          </a:xfrm>
          <a:custGeom>
            <a:avLst/>
            <a:gdLst>
              <a:gd name="connsiteX0" fmla="*/ 0 w 5001490"/>
              <a:gd name="connsiteY0" fmla="*/ 0 h 3117594"/>
              <a:gd name="connsiteX1" fmla="*/ 4538660 w 5001490"/>
              <a:gd name="connsiteY1" fmla="*/ 0 h 3117594"/>
              <a:gd name="connsiteX2" fmla="*/ 4538660 w 5001490"/>
              <a:gd name="connsiteY2" fmla="*/ 439657 h 3117594"/>
              <a:gd name="connsiteX3" fmla="*/ 5001490 w 5001490"/>
              <a:gd name="connsiteY3" fmla="*/ 439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38660" y="0"/>
                </a:lnTo>
                <a:lnTo>
                  <a:pt x="4538660" y="439657"/>
                </a:lnTo>
                <a:lnTo>
                  <a:pt x="5001490" y="439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4" name="TextBox 3">
            <a:extLst>
              <a:ext uri="{FF2B5EF4-FFF2-40B4-BE49-F238E27FC236}">
                <a16:creationId xmlns:a16="http://schemas.microsoft.com/office/drawing/2014/main" id="{0AF527F3-B463-DA25-41F8-4A2ED8A2C818}"/>
              </a:ext>
            </a:extLst>
          </p:cNvPr>
          <p:cNvSpPr txBox="1"/>
          <p:nvPr userDrawn="1"/>
        </p:nvSpPr>
        <p:spPr>
          <a:xfrm>
            <a:off x="393700" y="6336268"/>
            <a:ext cx="2836674" cy="369332"/>
          </a:xfrm>
          <a:prstGeom prst="rect">
            <a:avLst/>
          </a:prstGeom>
          <a:noFill/>
        </p:spPr>
        <p:txBody>
          <a:bodyPr wrap="none" rtlCol="0">
            <a:spAutoFit/>
          </a:bodyPr>
          <a:lstStyle/>
          <a:p>
            <a:r>
              <a:rPr lang="en-US" dirty="0">
                <a:solidFill>
                  <a:srgbClr val="39683E"/>
                </a:solidFill>
                <a:latin typeface="+mj-lt"/>
              </a:rPr>
              <a:t>NationalNutritionMonth.org</a:t>
            </a:r>
          </a:p>
        </p:txBody>
      </p:sp>
      <p:sp>
        <p:nvSpPr>
          <p:cNvPr id="5" name="TextBox 4">
            <a:extLst>
              <a:ext uri="{FF2B5EF4-FFF2-40B4-BE49-F238E27FC236}">
                <a16:creationId xmlns:a16="http://schemas.microsoft.com/office/drawing/2014/main" id="{48AE88A5-10C4-D346-7401-BDBE97FF73D2}"/>
              </a:ext>
            </a:extLst>
          </p:cNvPr>
          <p:cNvSpPr txBox="1"/>
          <p:nvPr userDrawn="1"/>
        </p:nvSpPr>
        <p:spPr>
          <a:xfrm>
            <a:off x="5291933" y="6336268"/>
            <a:ext cx="1437958" cy="369332"/>
          </a:xfrm>
          <a:prstGeom prst="rect">
            <a:avLst/>
          </a:prstGeom>
          <a:noFill/>
        </p:spPr>
        <p:txBody>
          <a:bodyPr wrap="none" rtlCol="0">
            <a:spAutoFit/>
          </a:bodyPr>
          <a:lstStyle/>
          <a:p>
            <a:r>
              <a:rPr lang="en-US" dirty="0">
                <a:solidFill>
                  <a:srgbClr val="B2B2B2"/>
                </a:solidFill>
              </a:rPr>
              <a:t>MARCH 2024</a:t>
            </a:r>
          </a:p>
        </p:txBody>
      </p:sp>
      <p:sp>
        <p:nvSpPr>
          <p:cNvPr id="6" name="TextBox 5">
            <a:extLst>
              <a:ext uri="{FF2B5EF4-FFF2-40B4-BE49-F238E27FC236}">
                <a16:creationId xmlns:a16="http://schemas.microsoft.com/office/drawing/2014/main" id="{AFC4AB49-E71E-772E-8D6F-8B562223A9F5}"/>
              </a:ext>
            </a:extLst>
          </p:cNvPr>
          <p:cNvSpPr txBox="1"/>
          <p:nvPr userDrawn="1"/>
        </p:nvSpPr>
        <p:spPr>
          <a:xfrm>
            <a:off x="10597423" y="6342102"/>
            <a:ext cx="1289777" cy="369332"/>
          </a:xfrm>
          <a:prstGeom prst="rect">
            <a:avLst/>
          </a:prstGeom>
          <a:noFill/>
        </p:spPr>
        <p:txBody>
          <a:bodyPr wrap="none" rtlCol="0">
            <a:spAutoFit/>
          </a:bodyPr>
          <a:lstStyle/>
          <a:p>
            <a:r>
              <a:rPr lang="en-US" dirty="0">
                <a:solidFill>
                  <a:srgbClr val="39683E"/>
                </a:solidFill>
                <a:latin typeface="+mj-lt"/>
              </a:rPr>
              <a:t>eatright.org</a:t>
            </a:r>
          </a:p>
        </p:txBody>
      </p:sp>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earch Theme 1">
    <p:spTree>
      <p:nvGrpSpPr>
        <p:cNvPr id="1" name=""/>
        <p:cNvGrpSpPr/>
        <p:nvPr/>
      </p:nvGrpSpPr>
      <p:grpSpPr>
        <a:xfrm>
          <a:off x="0" y="0"/>
          <a:ext cx="0" cy="0"/>
          <a:chOff x="0" y="0"/>
          <a:chExt cx="0" cy="0"/>
        </a:xfrm>
      </p:grpSpPr>
      <p:pic>
        <p:nvPicPr>
          <p:cNvPr id="23554" name="Picture 2" descr="Decorative photo: stethoscope laying on a medical chart">
            <a:extLst>
              <a:ext uri="{FF2B5EF4-FFF2-40B4-BE49-F238E27FC236}">
                <a16:creationId xmlns:a16="http://schemas.microsoft.com/office/drawing/2014/main" id="{E28FD604-A92D-496B-B012-D03E903B3FE9}"/>
              </a:ext>
            </a:extLst>
          </p:cNvPr>
          <p:cNvPicPr>
            <a:picLocks noChangeArrowheads="1"/>
          </p:cNvPicPr>
          <p:nvPr userDrawn="1"/>
        </p:nvPicPr>
        <p:blipFill rotWithShape="1">
          <a:blip r:embed="rId3">
            <a:alphaModFix amt="10000"/>
            <a:extLst>
              <a:ext uri="{28A0092B-C50C-407E-A947-70E740481C1C}">
                <a14:useLocalDpi xmlns:a14="http://schemas.microsoft.com/office/drawing/2010/main" val="0"/>
              </a:ext>
            </a:extLst>
          </a:blip>
          <a:srcRect t="12170" b="1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003214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7633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ublic Policy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15" descr="Decorative photo: scales of justice">
            <a:extLst>
              <a:ext uri="{FF2B5EF4-FFF2-40B4-BE49-F238E27FC236}">
                <a16:creationId xmlns:a16="http://schemas.microsoft.com/office/drawing/2014/main" id="{C6C17E4D-2017-4ED4-89C8-59FAA58B5548}"/>
              </a:ext>
            </a:extLst>
          </p:cNvPr>
          <p:cNvPicPr>
            <a:picLocks/>
          </p:cNvPicPr>
          <p:nvPr userDrawn="1"/>
        </p:nvPicPr>
        <p:blipFill rotWithShape="1">
          <a:blip r:embed="rId3">
            <a:alphaModFix amt="15000"/>
          </a:blip>
          <a:srcRect t="22095" b="322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409070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BFE64D6F-A73F-4D7A-919D-4296041A6329}"/>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89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blic Policy Theme 2">
    <p:spTree>
      <p:nvGrpSpPr>
        <p:cNvPr id="1" name=""/>
        <p:cNvGrpSpPr/>
        <p:nvPr/>
      </p:nvGrpSpPr>
      <p:grpSpPr>
        <a:xfrm>
          <a:off x="0" y="0"/>
          <a:ext cx="0" cy="0"/>
          <a:chOff x="0" y="0"/>
          <a:chExt cx="0" cy="0"/>
        </a:xfrm>
      </p:grpSpPr>
      <p:pic>
        <p:nvPicPr>
          <p:cNvPr id="8" name="Picture Placeholder 5" descr="Decorative photo: dome of a government building ">
            <a:extLst>
              <a:ext uri="{FF2B5EF4-FFF2-40B4-BE49-F238E27FC236}">
                <a16:creationId xmlns:a16="http://schemas.microsoft.com/office/drawing/2014/main" id="{F6E84007-FCC9-4A7F-B5B0-D72B5EBAF387}"/>
              </a:ext>
            </a:extLst>
          </p:cNvPr>
          <p:cNvPicPr>
            <a:picLocks/>
          </p:cNvPicPr>
          <p:nvPr userDrawn="1"/>
        </p:nvPicPr>
        <p:blipFill rotWithShape="1">
          <a:blip r:embed="rId3">
            <a:alphaModFix amt="10000"/>
          </a:blip>
          <a:srcRect t="5937" b="56533"/>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7566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02657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eadership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5" descr="Decorative photo: People in meeting sitting around a table">
            <a:extLst>
              <a:ext uri="{FF2B5EF4-FFF2-40B4-BE49-F238E27FC236}">
                <a16:creationId xmlns:a16="http://schemas.microsoft.com/office/drawing/2014/main" id="{F5808310-5ED5-4C15-8D0A-EBCD71556E30}"/>
              </a:ext>
            </a:extLst>
          </p:cNvPr>
          <p:cNvPicPr>
            <a:picLocks/>
          </p:cNvPicPr>
          <p:nvPr userDrawn="1"/>
        </p:nvPicPr>
        <p:blipFill rotWithShape="1">
          <a:blip r:embed="rId3">
            <a:alphaModFix amt="15000"/>
          </a:blip>
          <a:srcRect t="14584" b="10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47887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6BB49C0-DE27-BF78-0EC5-CAFF60D0EFB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91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dership Theme 2">
    <p:spTree>
      <p:nvGrpSpPr>
        <p:cNvPr id="1" name=""/>
        <p:cNvGrpSpPr/>
        <p:nvPr/>
      </p:nvGrpSpPr>
      <p:grpSpPr>
        <a:xfrm>
          <a:off x="0" y="0"/>
          <a:ext cx="0" cy="0"/>
          <a:chOff x="0" y="0"/>
          <a:chExt cx="0" cy="0"/>
        </a:xfrm>
      </p:grpSpPr>
      <p:pic>
        <p:nvPicPr>
          <p:cNvPr id="8" name="Picture Placeholder 5" descr="Hands held up high during a conference">
            <a:extLst>
              <a:ext uri="{FF2B5EF4-FFF2-40B4-BE49-F238E27FC236}">
                <a16:creationId xmlns:a16="http://schemas.microsoft.com/office/drawing/2014/main" id="{B0D26241-7570-438A-A78E-62946DED3879}"/>
              </a:ext>
            </a:extLst>
          </p:cNvPr>
          <p:cNvPicPr>
            <a:picLocks/>
          </p:cNvPicPr>
          <p:nvPr userDrawn="1"/>
        </p:nvPicPr>
        <p:blipFill rotWithShape="1">
          <a:blip r:embed="rId3">
            <a:alphaModFix amt="35000"/>
          </a:blip>
          <a:srcRect t="7813" b="7813"/>
          <a:stretch/>
        </p:blipFill>
        <p:spPr>
          <a:xfrm>
            <a:off x="0" y="0"/>
            <a:ext cx="12192000" cy="6858000"/>
          </a:xfrm>
          <a:prstGeom prst="rect">
            <a:avLst/>
          </a:prstGeom>
          <a:noFill/>
        </p:spPr>
      </p:pic>
      <p:sp>
        <p:nvSpPr>
          <p:cNvPr id="3" name="Rectangle 2" descr="Decorative photo: Audience members raising their hands during a presentation">
            <a:extLst>
              <a:ext uri="{FF2B5EF4-FFF2-40B4-BE49-F238E27FC236}">
                <a16:creationId xmlns:a16="http://schemas.microsoft.com/office/drawing/2014/main" id="{4F9A946C-9D47-4340-AEB9-8922CC0D59D4}"/>
              </a:ext>
            </a:extLst>
          </p:cNvPr>
          <p:cNvSpPr>
            <a:spLocks/>
          </p:cNvSpPr>
          <p:nvPr userDrawn="1"/>
        </p:nvSpPr>
        <p:spPr>
          <a:xfrm>
            <a:off x="0" y="0"/>
            <a:ext cx="12192000" cy="6858000"/>
          </a:xfrm>
          <a:prstGeom prst="rect">
            <a:avLst/>
          </a:prstGeom>
          <a:gradFill flip="none" rotWithShape="1">
            <a:gsLst>
              <a:gs pos="0">
                <a:schemeClr val="bg1">
                  <a:lumMod val="95000"/>
                  <a:alpha val="5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603336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2" descr="eatright logo">
            <a:extLst>
              <a:ext uri="{FF2B5EF4-FFF2-40B4-BE49-F238E27FC236}">
                <a16:creationId xmlns:a16="http://schemas.microsoft.com/office/drawing/2014/main" id="{5F0A1013-E99E-4691-AE04-11A438BA555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811A77D-6866-402E-B6EB-E3649F75E0FB}"/>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BAD5FB16-51F7-45B9-8F4E-469C957562C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3" name="Rectangle: Rounded Corners 12">
            <a:extLst>
              <a:ext uri="{FF2B5EF4-FFF2-40B4-BE49-F238E27FC236}">
                <a16:creationId xmlns:a16="http://schemas.microsoft.com/office/drawing/2014/main" id="{44BF7E2D-74B4-4FEA-8E98-58D11822DEDE}"/>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906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adership Theme 3">
    <p:bg>
      <p:bgPr>
        <a:solidFill>
          <a:schemeClr val="accent1"/>
        </a:solidFill>
        <a:effectLst/>
      </p:bgPr>
    </p:bg>
    <p:spTree>
      <p:nvGrpSpPr>
        <p:cNvPr id="1" name=""/>
        <p:cNvGrpSpPr/>
        <p:nvPr/>
      </p:nvGrpSpPr>
      <p:grpSpPr>
        <a:xfrm>
          <a:off x="0" y="0"/>
          <a:ext cx="0" cy="0"/>
          <a:chOff x="0" y="0"/>
          <a:chExt cx="0" cy="0"/>
        </a:xfrm>
      </p:grpSpPr>
      <p:pic>
        <p:nvPicPr>
          <p:cNvPr id="12" name="Picture Placeholder 5" descr="Decorative photo: Audience members raising their hands during a presentation">
            <a:extLst>
              <a:ext uri="{FF2B5EF4-FFF2-40B4-BE49-F238E27FC236}">
                <a16:creationId xmlns:a16="http://schemas.microsoft.com/office/drawing/2014/main" id="{14776F8A-1DAA-40BE-B303-15DEF5531EDE}"/>
              </a:ext>
            </a:extLst>
          </p:cNvPr>
          <p:cNvPicPr>
            <a:picLocks/>
          </p:cNvPicPr>
          <p:nvPr userDrawn="1"/>
        </p:nvPicPr>
        <p:blipFill rotWithShape="1">
          <a:blip r:embed="rId3">
            <a:alphaModFix amt="15000"/>
          </a:blip>
          <a:srcRect t="7813" b="7813"/>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265759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8E1462DA-2BAE-2376-1C85-35EFB8F840C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441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ayment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9" descr="Decorative photo: Conceptual illustration of a practitioner surrounded by health icons">
            <a:extLst>
              <a:ext uri="{FF2B5EF4-FFF2-40B4-BE49-F238E27FC236}">
                <a16:creationId xmlns:a16="http://schemas.microsoft.com/office/drawing/2014/main" id="{AD284D24-9106-48AE-8684-7CB32898B845}"/>
              </a:ext>
            </a:extLst>
          </p:cNvPr>
          <p:cNvPicPr>
            <a:picLocks/>
          </p:cNvPicPr>
          <p:nvPr userDrawn="1"/>
        </p:nvPicPr>
        <p:blipFill>
          <a:blip r:embed="rId3">
            <a:alphaModFix amt="10000"/>
          </a:blip>
          <a:srcRect t="430" b="430"/>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39229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94AAF77-D22E-D55D-B3C3-76EE532B2D0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37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yment Theme 2">
    <p:spTree>
      <p:nvGrpSpPr>
        <p:cNvPr id="1" name=""/>
        <p:cNvGrpSpPr/>
        <p:nvPr/>
      </p:nvGrpSpPr>
      <p:grpSpPr>
        <a:xfrm>
          <a:off x="0" y="0"/>
          <a:ext cx="0" cy="0"/>
          <a:chOff x="0" y="0"/>
          <a:chExt cx="0" cy="0"/>
        </a:xfrm>
      </p:grpSpPr>
      <p:pic>
        <p:nvPicPr>
          <p:cNvPr id="6" name="Picture Placeholder 5" descr="Decorative photo: Students engaging in class">
            <a:extLst>
              <a:ext uri="{FF2B5EF4-FFF2-40B4-BE49-F238E27FC236}">
                <a16:creationId xmlns:a16="http://schemas.microsoft.com/office/drawing/2014/main" id="{E9D0D054-C651-494A-861B-0377515DD870}"/>
              </a:ext>
            </a:extLst>
          </p:cNvPr>
          <p:cNvPicPr>
            <a:picLocks/>
          </p:cNvPicPr>
          <p:nvPr userDrawn="1"/>
        </p:nvPicPr>
        <p:blipFill>
          <a:blip r:embed="rId3">
            <a:alphaModFix amt="20000"/>
          </a:blip>
          <a:srcRect t="7795" b="7795"/>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816563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13307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6" name="Picture 2" descr="eatright logo">
            <a:extLst>
              <a:ext uri="{FF2B5EF4-FFF2-40B4-BE49-F238E27FC236}">
                <a16:creationId xmlns:a16="http://schemas.microsoft.com/office/drawing/2014/main" id="{4542A57C-7D3A-4BB5-B362-8D46893F30C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19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7820EEE8-B75A-46CE-986C-E1CC0BCFE92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7" name="Rectangle: Rounded Corners 16">
            <a:extLst>
              <a:ext uri="{FF2B5EF4-FFF2-40B4-BE49-F238E27FC236}">
                <a16:creationId xmlns:a16="http://schemas.microsoft.com/office/drawing/2014/main" id="{22F2EF99-24D5-41B7-B890-3D7CF8AC1355}"/>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8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cademy logo">
            <a:extLst>
              <a:ext uri="{FF2B5EF4-FFF2-40B4-BE49-F238E27FC236}">
                <a16:creationId xmlns:a16="http://schemas.microsoft.com/office/drawing/2014/main" id="{5002F60C-C64D-462D-AB3A-0959D2A1D6E9}"/>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7456827" y="427640"/>
            <a:ext cx="4174064" cy="753386"/>
          </a:xfrm>
          <a:prstGeom prst="rect">
            <a:avLst/>
          </a:prstGeom>
        </p:spPr>
      </p:pic>
      <p:pic>
        <p:nvPicPr>
          <p:cNvPr id="15" name="Picture 14">
            <a:extLst>
              <a:ext uri="{FF2B5EF4-FFF2-40B4-BE49-F238E27FC236}">
                <a16:creationId xmlns:a16="http://schemas.microsoft.com/office/drawing/2014/main" id="{69276587-8482-4F1C-B0F2-67645C5A886B}"/>
              </a:ext>
              <a:ext uri="{C183D7F6-B498-43B3-948B-1728B52AA6E4}">
                <adec:decorative xmlns:adec="http://schemas.microsoft.com/office/drawing/2017/decorative" val="1"/>
              </a:ext>
            </a:extLst>
          </p:cNvPr>
          <p:cNvPicPr>
            <a:picLocks noChangeAspect="1" noChangeArrowheads="1"/>
          </p:cNvPicPr>
          <p:nvPr userDrawn="1"/>
        </p:nvPicPr>
        <p:blipFill>
          <a:blip r:embed="rId7">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1"/>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4">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54FE2F90-A1F9-4B35-9BF2-EF3B3013F58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6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3" name="Picture 2" descr="Eatright Logo PNG Vector (SVG) ">
            <a:extLst>
              <a:ext uri="{FF2B5EF4-FFF2-40B4-BE49-F238E27FC236}">
                <a16:creationId xmlns:a16="http://schemas.microsoft.com/office/drawing/2014/main" id="{6DD508B3-B8CF-5764-F693-BBA5428A2C9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4">
            <a:extLst>
              <a:ext uri="{FF2B5EF4-FFF2-40B4-BE49-F238E27FC236}">
                <a16:creationId xmlns:a16="http://schemas.microsoft.com/office/drawing/2014/main" id="{069E644F-0A06-76C1-051E-EB4D734C358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945AB80-77D3-37E1-0112-2D253FA95C5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Tree>
    <p:extLst>
      <p:ext uri="{BB962C8B-B14F-4D97-AF65-F5344CB8AC3E}">
        <p14:creationId xmlns:p14="http://schemas.microsoft.com/office/powerpoint/2010/main" val="3359794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916EA5F2-4F10-4B8B-95E1-73C96CBAB2D2}"/>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101CFAF0-8F16-F9EA-ED06-40DF7EF565D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34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B5562CF6-0AF8-493F-9AA3-2F1FA6DFF4D7}"/>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6F4FD87C-8BFF-2514-08E8-B7F9707A6D88}"/>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976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Rectangle: Rounded Corners 18">
            <a:extLst>
              <a:ext uri="{FF2B5EF4-FFF2-40B4-BE49-F238E27FC236}">
                <a16:creationId xmlns:a16="http://schemas.microsoft.com/office/drawing/2014/main" id="{871F122C-A9BF-4CE6-93B2-E227572893B6}"/>
              </a:ext>
              <a:ext uri="{C183D7F6-B498-43B3-948B-1728B52AA6E4}">
                <adec:decorative xmlns:adec="http://schemas.microsoft.com/office/drawing/2017/decorative" val="1"/>
              </a:ext>
            </a:extLst>
          </p:cNvPr>
          <p:cNvSpPr>
            <a:spLocks/>
          </p:cNvSpPr>
          <p:nvPr userDrawn="1"/>
        </p:nvSpPr>
        <p:spPr>
          <a:xfrm>
            <a:off x="130174" y="281411"/>
            <a:ext cx="99897" cy="98488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57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41E90BF1-7FB0-42D6-806B-00C39E58CEA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87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a:extLst>
              <a:ext uri="{FF2B5EF4-FFF2-40B4-BE49-F238E27FC236}">
                <a16:creationId xmlns:a16="http://schemas.microsoft.com/office/drawing/2014/main" id="{BE6ADA43-79D6-4C71-B1F1-ECD15A8A5D86}"/>
              </a:ext>
            </a:extLst>
          </p:cNvPr>
          <p:cNvSpPr>
            <a:spLocks noGrp="1"/>
          </p:cNvSpPr>
          <p:nvPr>
            <p:ph type="chart" sz="quarter" idx="14"/>
          </p:nvPr>
        </p:nvSpPr>
        <p:spPr>
          <a:xfrm>
            <a:off x="6361504" y="1384614"/>
            <a:ext cx="5490403" cy="4448150"/>
          </a:xfrm>
        </p:spPr>
        <p:txBody>
          <a:bodyPr anchor="ctr" anchorCtr="0">
            <a:noAutofit/>
          </a:bodyPr>
          <a:lstStyle>
            <a:lvl1pPr marL="0" indent="0" algn="ctr">
              <a:buFontTx/>
              <a:buNone/>
              <a:defRPr>
                <a:solidFill>
                  <a:schemeClr val="tx1"/>
                </a:solidFill>
              </a:defRPr>
            </a:lvl1pPr>
          </a:lstStyle>
          <a:p>
            <a:r>
              <a:rPr lang="en-US"/>
              <a:t>Click icon to add chart</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6A0E25C2-0519-40DE-9BA9-390E1B0F515F}"/>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059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pic>
        <p:nvPicPr>
          <p:cNvPr id="16" name="Picture 2" descr="eatright logo">
            <a:extLst>
              <a:ext uri="{FF2B5EF4-FFF2-40B4-BE49-F238E27FC236}">
                <a16:creationId xmlns:a16="http://schemas.microsoft.com/office/drawing/2014/main" id="{445AB55F-2846-4805-ADA2-5CDF0F3DD43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67283D5-99FC-458C-A8DC-56AC2958880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baseline="0">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able Placeholder 5">
            <a:extLst>
              <a:ext uri="{FF2B5EF4-FFF2-40B4-BE49-F238E27FC236}">
                <a16:creationId xmlns:a16="http://schemas.microsoft.com/office/drawing/2014/main" id="{D5319680-19BE-4542-AF1B-7A73621CFE63}"/>
              </a:ext>
            </a:extLst>
          </p:cNvPr>
          <p:cNvSpPr>
            <a:spLocks noGrp="1"/>
          </p:cNvSpPr>
          <p:nvPr>
            <p:ph type="tbl" sz="quarter" idx="15"/>
          </p:nvPr>
        </p:nvSpPr>
        <p:spPr>
          <a:xfrm>
            <a:off x="6361504" y="1384614"/>
            <a:ext cx="5561943" cy="4448150"/>
          </a:xfrm>
        </p:spPr>
        <p:txBody>
          <a:bodyPr anchor="ctr" anchorCtr="1">
            <a:noAutofit/>
          </a:bodyPr>
          <a:lstStyle>
            <a:lvl1pPr marL="0" indent="0">
              <a:buFontTx/>
              <a:buNone/>
              <a:defRPr>
                <a:solidFill>
                  <a:schemeClr val="tx1"/>
                </a:solidFill>
              </a:defRPr>
            </a:lvl1pPr>
          </a:lstStyle>
          <a:p>
            <a:r>
              <a:rPr lang="en-US"/>
              <a:t>Click icon to add table</a:t>
            </a:r>
            <a:endParaRPr lang="en-GB" dirty="0"/>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pic>
        <p:nvPicPr>
          <p:cNvPr id="17" name="Picture 2" descr="eatright logo">
            <a:extLst>
              <a:ext uri="{FF2B5EF4-FFF2-40B4-BE49-F238E27FC236}">
                <a16:creationId xmlns:a16="http://schemas.microsoft.com/office/drawing/2014/main" id="{31E37711-96E0-4C10-8363-510D48DE57BD}"/>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04A3E101-3644-4590-987E-43105085A2B3}"/>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8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87832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390716"/>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390716"/>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390716"/>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390716"/>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390716"/>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390716"/>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390716"/>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29264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431012"/>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442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3890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
            <a:extLst>
              <a:ext uri="{FF2B5EF4-FFF2-40B4-BE49-F238E27FC236}">
                <a16:creationId xmlns:a16="http://schemas.microsoft.com/office/drawing/2014/main" id="{3881AAD8-1501-405A-BC4A-70CD8C410B76}"/>
              </a:ext>
            </a:extLst>
          </p:cNvPr>
          <p:cNvPicPr>
            <a:picLocks/>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7456827" y="427640"/>
            <a:ext cx="4174064" cy="75338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 name="Picture 6" descr="Academy of Nutrition and Dietetics logo">
            <a:extLst>
              <a:ext uri="{FF2B5EF4-FFF2-40B4-BE49-F238E27FC236}">
                <a16:creationId xmlns:a16="http://schemas.microsoft.com/office/drawing/2014/main" id="{C01EE8CA-C7F5-44A8-9058-FD4772EF4698}"/>
              </a:ext>
            </a:extLst>
          </p:cNvPr>
          <p:cNvPicPr>
            <a:picLocks/>
          </p:cNvPicPr>
          <p:nvPr userDrawn="1"/>
        </p:nvPicPr>
        <p:blipFill>
          <a:blip r:embed="rId2"/>
          <a:stretch>
            <a:fillRect/>
          </a:stretch>
        </p:blipFill>
        <p:spPr>
          <a:xfrm>
            <a:off x="3601844" y="2978824"/>
            <a:ext cx="4988312" cy="900352"/>
          </a:xfrm>
          <a:prstGeom prst="rect">
            <a:avLst/>
          </a:prstGeom>
        </p:spPr>
      </p:pic>
    </p:spTree>
    <p:extLst>
      <p:ext uri="{BB962C8B-B14F-4D97-AF65-F5344CB8AC3E}">
        <p14:creationId xmlns:p14="http://schemas.microsoft.com/office/powerpoint/2010/main" val="3392083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049B0C51-BC6F-4309-892B-A3837D8D359B}"/>
              </a:ext>
            </a:extLst>
          </p:cNvPr>
          <p:cNvPicPr>
            <a:picLocks/>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46810" y="3004990"/>
            <a:ext cx="4698380" cy="848020"/>
          </a:xfrm>
          <a:prstGeom prst="rect">
            <a:avLst/>
          </a:prstGeom>
        </p:spPr>
      </p:pic>
    </p:spTree>
    <p:extLst>
      <p:ext uri="{BB962C8B-B14F-4D97-AF65-F5344CB8AC3E}">
        <p14:creationId xmlns:p14="http://schemas.microsoft.com/office/powerpoint/2010/main" val="1504749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2_End slide">
    <p:spTree>
      <p:nvGrpSpPr>
        <p:cNvPr id="1" name=""/>
        <p:cNvGrpSpPr/>
        <p:nvPr/>
      </p:nvGrpSpPr>
      <p:grpSpPr>
        <a:xfrm>
          <a:off x="0" y="0"/>
          <a:ext cx="0" cy="0"/>
          <a:chOff x="0" y="0"/>
          <a:chExt cx="0" cy="0"/>
        </a:xfrm>
      </p:grpSpPr>
      <p:pic>
        <p:nvPicPr>
          <p:cNvPr id="3" name="Picture 2" descr="Academy of Nutrition and Dietetics logo">
            <a:extLst>
              <a:ext uri="{FF2B5EF4-FFF2-40B4-BE49-F238E27FC236}">
                <a16:creationId xmlns:a16="http://schemas.microsoft.com/office/drawing/2014/main" id="{13E5D9F7-2FB7-4DCF-BE3D-4FFC27F9B0C9}"/>
              </a:ext>
            </a:extLst>
          </p:cNvPr>
          <p:cNvPicPr>
            <a:picLocks noChangeAspect="1"/>
          </p:cNvPicPr>
          <p:nvPr userDrawn="1"/>
        </p:nvPicPr>
        <p:blipFill>
          <a:blip r:embed="rId2"/>
          <a:stretch>
            <a:fillRect/>
          </a:stretch>
        </p:blipFill>
        <p:spPr>
          <a:xfrm>
            <a:off x="3923851" y="2720898"/>
            <a:ext cx="4344300" cy="1416204"/>
          </a:xfrm>
          <a:prstGeom prst="rect">
            <a:avLst/>
          </a:prstGeom>
        </p:spPr>
      </p:pic>
    </p:spTree>
    <p:extLst>
      <p:ext uri="{BB962C8B-B14F-4D97-AF65-F5344CB8AC3E}">
        <p14:creationId xmlns:p14="http://schemas.microsoft.com/office/powerpoint/2010/main" val="2029505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3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47791435-2917-4D8B-B0AA-76D49A2CE91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928947" y="2722560"/>
            <a:ext cx="4334108" cy="1412880"/>
          </a:xfrm>
          <a:prstGeom prst="rect">
            <a:avLst/>
          </a:prstGeom>
        </p:spPr>
      </p:pic>
    </p:spTree>
    <p:extLst>
      <p:ext uri="{BB962C8B-B14F-4D97-AF65-F5344CB8AC3E}">
        <p14:creationId xmlns:p14="http://schemas.microsoft.com/office/powerpoint/2010/main" val="34416129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Content Placeholder 5"/>
          <p:cNvSpPr>
            <a:spLocks noGrp="1"/>
          </p:cNvSpPr>
          <p:nvPr>
            <p:ph sz="quarter" idx="12" hasCustomPrompt="1"/>
          </p:nvPr>
        </p:nvSpPr>
        <p:spPr>
          <a:xfrm>
            <a:off x="2514600" y="1143000"/>
            <a:ext cx="9220200" cy="4953000"/>
          </a:xfrm>
          <a:prstGeom prst="rect">
            <a:avLst/>
          </a:prstGeom>
        </p:spPr>
        <p:txBody>
          <a:bodyPr/>
          <a:lstStyle>
            <a:lvl1pPr>
              <a:defRPr sz="1600"/>
            </a:lvl1pPr>
          </a:lstStyle>
          <a:p>
            <a:pPr lvl="0"/>
            <a:r>
              <a:rPr lang="en-US" dirty="0"/>
              <a:t>object</a:t>
            </a:r>
          </a:p>
        </p:txBody>
      </p:sp>
    </p:spTree>
    <p:extLst>
      <p:ext uri="{BB962C8B-B14F-4D97-AF65-F5344CB8AC3E}">
        <p14:creationId xmlns:p14="http://schemas.microsoft.com/office/powerpoint/2010/main" val="3330343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
            <a:extLst>
              <a:ext uri="{FF2B5EF4-FFF2-40B4-BE49-F238E27FC236}">
                <a16:creationId xmlns:a16="http://schemas.microsoft.com/office/drawing/2014/main" id="{3E950C4E-263A-4C2B-960B-EF116F264A9D}"/>
              </a:ext>
            </a:extLst>
          </p:cNvPr>
          <p:cNvPicPr>
            <a:picLocks noChangeAspect="1"/>
          </p:cNvPicPr>
          <p:nvPr userDrawn="1"/>
        </p:nvPicPr>
        <p:blipFill>
          <a:blip r:embed="rId6"/>
          <a:stretch>
            <a:fillRect/>
          </a:stretch>
        </p:blipFill>
        <p:spPr>
          <a:xfrm>
            <a:off x="436419" y="242455"/>
            <a:ext cx="3059984" cy="997528"/>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8" name="Picture 7" descr="Academy logo&#10;">
            <a:extLst>
              <a:ext uri="{FF2B5EF4-FFF2-40B4-BE49-F238E27FC236}">
                <a16:creationId xmlns:a16="http://schemas.microsoft.com/office/drawing/2014/main" id="{3E950C4E-263A-4C2B-960B-EF116F264A9D}"/>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436419" y="242455"/>
            <a:ext cx="3059984" cy="997528"/>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emf"/><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oleObject" Target="../embeddings/oleObject1.bin"/><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56"/>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7" imgW="272" imgH="272" progId="TCLayout.ActiveDocument.1">
                  <p:embed/>
                </p:oleObj>
              </mc:Choice>
              <mc:Fallback>
                <p:oleObj name="think-cell Slide" r:id="rId57"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5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59">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3" name="Picture 2" descr="Eatright Logo PNG Vector (SVG) ">
            <a:extLst>
              <a:ext uri="{FF2B5EF4-FFF2-40B4-BE49-F238E27FC236}">
                <a16:creationId xmlns:a16="http://schemas.microsoft.com/office/drawing/2014/main" id="{309A7F1D-8BFF-4315-8838-704A68F2252F}"/>
              </a:ext>
            </a:extLst>
          </p:cNvPr>
          <p:cNvPicPr>
            <a:picLocks noChangeAspect="1" noChangeArrowheads="1"/>
          </p:cNvPicPr>
          <p:nvPr userDrawn="1"/>
        </p:nvPicPr>
        <p:blipFill>
          <a:blip r:embed="rId60">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709" r:id="rId19"/>
    <p:sldLayoutId id="2147483708" r:id="rId20"/>
    <p:sldLayoutId id="2147483710" r:id="rId21"/>
    <p:sldLayoutId id="2147483711" r:id="rId22"/>
    <p:sldLayoutId id="2147483712" r:id="rId23"/>
    <p:sldLayoutId id="2147483713" r:id="rId24"/>
    <p:sldLayoutId id="2147483716" r:id="rId25"/>
    <p:sldLayoutId id="2147483714" r:id="rId26"/>
    <p:sldLayoutId id="2147483715" r:id="rId27"/>
    <p:sldLayoutId id="2147483684" r:id="rId28"/>
    <p:sldLayoutId id="2147483689" r:id="rId29"/>
    <p:sldLayoutId id="2147483691" r:id="rId30"/>
    <p:sldLayoutId id="2147483661" r:id="rId31"/>
    <p:sldLayoutId id="2147483685" r:id="rId32"/>
    <p:sldLayoutId id="2147483683" r:id="rId33"/>
    <p:sldLayoutId id="2147483688" r:id="rId34"/>
    <p:sldLayoutId id="2147483681" r:id="rId35"/>
    <p:sldLayoutId id="2147483677" r:id="rId36"/>
    <p:sldLayoutId id="2147483692" r:id="rId37"/>
    <p:sldLayoutId id="2147483690" r:id="rId38"/>
    <p:sldLayoutId id="2147483693" r:id="rId39"/>
    <p:sldLayoutId id="2147483664" r:id="rId40"/>
    <p:sldLayoutId id="2147483662" r:id="rId41"/>
    <p:sldLayoutId id="2147483665" r:id="rId42"/>
    <p:sldLayoutId id="2147483666" r:id="rId43"/>
    <p:sldLayoutId id="2147483667" r:id="rId44"/>
    <p:sldLayoutId id="2147483668" r:id="rId45"/>
    <p:sldLayoutId id="2147483669" r:id="rId46"/>
    <p:sldLayoutId id="2147483670" r:id="rId47"/>
    <p:sldLayoutId id="2147483671" r:id="rId48"/>
    <p:sldLayoutId id="2147483672" r:id="rId49"/>
    <p:sldLayoutId id="2147483655" r:id="rId50"/>
    <p:sldLayoutId id="2147483696" r:id="rId51"/>
    <p:sldLayoutId id="2147483697" r:id="rId52"/>
    <p:sldLayoutId id="2147483698" r:id="rId53"/>
    <p:sldLayoutId id="2147483717" r:id="rId54"/>
  </p:sldLayoutIdLst>
  <p:hf hdr="0" ftr="0" dt="0"/>
  <p:txStyles>
    <p:titleStyle>
      <a:lvl1pPr algn="l" defTabSz="914400" rtl="0" eaLnBrk="1" latinLnBrk="0" hangingPunct="1">
        <a:lnSpc>
          <a:spcPct val="100000"/>
        </a:lnSpc>
        <a:spcBef>
          <a:spcPct val="0"/>
        </a:spcBef>
        <a:buNone/>
        <a:defRPr lang="en-US" sz="32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5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60.xml"/><Relationship Id="rId6" Type="http://schemas.openxmlformats.org/officeDocument/2006/relationships/image" Target="../media/image25.jpg"/><Relationship Id="rId5" Type="http://schemas.openxmlformats.org/officeDocument/2006/relationships/image" Target="../media/image1.emf"/><Relationship Id="rId4" Type="http://schemas.openxmlformats.org/officeDocument/2006/relationships/oleObject" Target="../embeddings/oleObject59.bin"/></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8.svg"/><Relationship Id="rId2" Type="http://schemas.openxmlformats.org/officeDocument/2006/relationships/slideLayout" Target="../slideLayouts/slideLayout17.xml"/><Relationship Id="rId1" Type="http://schemas.openxmlformats.org/officeDocument/2006/relationships/tags" Target="../tags/tag61.xml"/><Relationship Id="rId6" Type="http://schemas.openxmlformats.org/officeDocument/2006/relationships/image" Target="../media/image27.png"/><Relationship Id="rId5" Type="http://schemas.openxmlformats.org/officeDocument/2006/relationships/image" Target="../media/image1.emf"/><Relationship Id="rId4" Type="http://schemas.openxmlformats.org/officeDocument/2006/relationships/oleObject" Target="../embeddings/oleObject60.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0.svg"/><Relationship Id="rId2" Type="http://schemas.openxmlformats.org/officeDocument/2006/relationships/slideLayout" Target="../slideLayouts/slideLayout17.xml"/><Relationship Id="rId1" Type="http://schemas.openxmlformats.org/officeDocument/2006/relationships/tags" Target="../tags/tag62.xml"/><Relationship Id="rId6" Type="http://schemas.openxmlformats.org/officeDocument/2006/relationships/image" Target="../media/image29.png"/><Relationship Id="rId5" Type="http://schemas.openxmlformats.org/officeDocument/2006/relationships/image" Target="../media/image1.emf"/><Relationship Id="rId4" Type="http://schemas.openxmlformats.org/officeDocument/2006/relationships/oleObject" Target="../embeddings/oleObject61.bin"/></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9.xml"/><Relationship Id="rId1" Type="http://schemas.openxmlformats.org/officeDocument/2006/relationships/tags" Target="../tags/tag63.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62.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53.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52.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53.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55.xml"/><Relationship Id="rId6" Type="http://schemas.openxmlformats.org/officeDocument/2006/relationships/image" Target="../media/image19.jpg"/><Relationship Id="rId5" Type="http://schemas.openxmlformats.org/officeDocument/2006/relationships/image" Target="../media/image1.emf"/><Relationship Id="rId4" Type="http://schemas.openxmlformats.org/officeDocument/2006/relationships/oleObject" Target="../embeddings/oleObject54.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56.xml"/><Relationship Id="rId6" Type="http://schemas.openxmlformats.org/officeDocument/2006/relationships/image" Target="../media/image20.jpg"/><Relationship Id="rId5" Type="http://schemas.openxmlformats.org/officeDocument/2006/relationships/image" Target="../media/image1.emf"/><Relationship Id="rId4" Type="http://schemas.openxmlformats.org/officeDocument/2006/relationships/oleObject" Target="../embeddings/oleObject55.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57.xml"/><Relationship Id="rId6" Type="http://schemas.openxmlformats.org/officeDocument/2006/relationships/image" Target="../media/image21.jpg"/><Relationship Id="rId5" Type="http://schemas.openxmlformats.org/officeDocument/2006/relationships/image" Target="../media/image1.emf"/><Relationship Id="rId4" Type="http://schemas.openxmlformats.org/officeDocument/2006/relationships/oleObject" Target="../embeddings/oleObject56.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tags" Target="../tags/tag58.xml"/><Relationship Id="rId6" Type="http://schemas.openxmlformats.org/officeDocument/2006/relationships/image" Target="../media/image22.jpg"/><Relationship Id="rId5" Type="http://schemas.openxmlformats.org/officeDocument/2006/relationships/image" Target="../media/image1.emf"/><Relationship Id="rId4" Type="http://schemas.openxmlformats.org/officeDocument/2006/relationships/oleObject" Target="../embeddings/oleObject57.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59.xml"/><Relationship Id="rId6" Type="http://schemas.openxmlformats.org/officeDocument/2006/relationships/image" Target="../media/image23.jpg"/><Relationship Id="rId5" Type="http://schemas.openxmlformats.org/officeDocument/2006/relationships/image" Target="../media/image1.emf"/><Relationship Id="rId4" Type="http://schemas.openxmlformats.org/officeDocument/2006/relationships/oleObject" Target="../embeddings/oleObject5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579387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a:xfrm>
            <a:off x="870795" y="1829498"/>
            <a:ext cx="10450413" cy="738664"/>
          </a:xfrm>
        </p:spPr>
        <p:txBody>
          <a:bodyPr vert="horz"/>
          <a:lstStyle/>
          <a:p>
            <a:r>
              <a:rPr lang="en-GB" dirty="0"/>
              <a:t>National Nutrition Month</a:t>
            </a:r>
            <a:r>
              <a:rPr lang="en-GB" baseline="30000" dirty="0"/>
              <a:t>®</a:t>
            </a:r>
            <a:r>
              <a:rPr lang="en-GB" dirty="0"/>
              <a:t> 2024</a:t>
            </a:r>
          </a:p>
        </p:txBody>
      </p:sp>
      <p:sp>
        <p:nvSpPr>
          <p:cNvPr id="3" name="Subtitle 5">
            <a:extLst>
              <a:ext uri="{FF2B5EF4-FFF2-40B4-BE49-F238E27FC236}">
                <a16:creationId xmlns:a16="http://schemas.microsoft.com/office/drawing/2014/main" id="{973DA3AF-3716-53E4-9EB5-18889837D8F7}"/>
              </a:ext>
            </a:extLst>
          </p:cNvPr>
          <p:cNvSpPr txBox="1">
            <a:spLocks/>
          </p:cNvSpPr>
          <p:nvPr/>
        </p:nvSpPr>
        <p:spPr>
          <a:xfrm>
            <a:off x="1090612" y="6399675"/>
            <a:ext cx="10450413" cy="369332"/>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2400" b="0" kern="120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Wingdings" panose="05000000000000000000" pitchFamily="2" charset="2"/>
              <a:buNone/>
              <a:defRPr lang="en-US"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Nunito Light" panose="00000400000000000000" pitchFamily="2" charset="0"/>
              <a:buNone/>
              <a:defRPr lang="en-US"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spcAft>
                <a:spcPts val="600"/>
              </a:spcAft>
              <a:buFont typeface="Nunito Light" panose="00000400000000000000" pitchFamily="2" charset="0"/>
              <a:buNone/>
              <a:defRPr lang="en-US"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spcAft>
                <a:spcPts val="600"/>
              </a:spcAft>
              <a:buFont typeface="Arial" panose="020B0604020202020204" pitchFamily="34" charset="0"/>
              <a:buNone/>
              <a:defRPr lang="en-US"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spcAft>
                <a:spcPts val="0"/>
              </a:spcAft>
              <a:buFont typeface="Courier New" panose="02070309020205020404" pitchFamily="49" charset="0"/>
              <a:buNone/>
              <a:defRPr lang="en-US"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NationalNutritionMonth.org					</a:t>
            </a:r>
          </a:p>
        </p:txBody>
      </p:sp>
    </p:spTree>
    <p:extLst>
      <p:ext uri="{BB962C8B-B14F-4D97-AF65-F5344CB8AC3E}">
        <p14:creationId xmlns:p14="http://schemas.microsoft.com/office/powerpoint/2010/main" val="169274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1019503" y="1066800"/>
            <a:ext cx="11172497"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i-IN" sz="3600" b="1" dirty="0"/>
              <a:t>सभी खाद्य समूहों से विभिन्न प्रकार के खाद्य पदार्थ खायें।</a:t>
            </a:r>
            <a:endParaRPr lang="en-US" sz="3600" b="1" dirty="0"/>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1208690" y="1981200"/>
            <a:ext cx="1014511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R="0" lvl="0">
              <a:lnSpc>
                <a:spcPct val="150000"/>
              </a:lnSpc>
              <a:spcBef>
                <a:spcPts val="0"/>
              </a:spcBef>
              <a:spcAft>
                <a:spcPts val="0"/>
              </a:spcAft>
              <a:buClr>
                <a:srgbClr val="39683E"/>
              </a:buClr>
              <a:buFont typeface="Symbol" panose="05050102010706020507" pitchFamily="18" charset="2"/>
              <a:buChar char=""/>
            </a:pPr>
            <a:r>
              <a:rPr lang="hi-IN" sz="3200" dirty="0">
                <a:solidFill>
                  <a:schemeClr val="tx1"/>
                </a:solidFill>
                <a:latin typeface="Calibri" panose="020F0502020204030204" pitchFamily="34" charset="0"/>
                <a:cs typeface="Times New Roman" panose="02020603050405020304" pitchFamily="18" charset="0"/>
              </a:rPr>
              <a:t>अपने पसंदीदा सांस्कृतिक खाद्य पदार्थों और परंपराओं को शामिल करें।</a:t>
            </a:r>
            <a:endParaRPr lang="en-US" sz="3200" dirty="0">
              <a:solidFill>
                <a:schemeClr val="tx1"/>
              </a:solidFill>
              <a:latin typeface="Calibri" panose="020F0502020204030204" pitchFamily="34" charset="0"/>
              <a:cs typeface="Times New Roman" panose="02020603050405020304" pitchFamily="18" charset="0"/>
            </a:endParaRPr>
          </a:p>
          <a:p>
            <a:pPr marR="0" lvl="0">
              <a:lnSpc>
                <a:spcPct val="150000"/>
              </a:lnSpc>
              <a:spcBef>
                <a:spcPts val="0"/>
              </a:spcBef>
              <a:spcAft>
                <a:spcPts val="0"/>
              </a:spcAft>
              <a:buClr>
                <a:srgbClr val="39683E"/>
              </a:buClr>
              <a:buFont typeface="Symbol" panose="05050102010706020507" pitchFamily="18" charset="2"/>
              <a:buChar char=""/>
            </a:pPr>
            <a:r>
              <a:rPr lang="hi-IN" sz="3200" dirty="0">
                <a:solidFill>
                  <a:schemeClr val="tx1"/>
                </a:solidFill>
                <a:latin typeface="Calibri" panose="020F0502020204030204" pitchFamily="34" charset="0"/>
                <a:cs typeface="Times New Roman" panose="02020603050405020304" pitchFamily="18" charset="0"/>
              </a:rPr>
              <a:t>ताज़ा, फ्रोज़न, डिब्बाबंद और सूखे सहित विभिन्न रूपों में खाद्य पदार्थों का सेवन करें।</a:t>
            </a:r>
            <a:endParaRPr lang="en-US" sz="3200" dirty="0">
              <a:solidFill>
                <a:schemeClr val="tx1"/>
              </a:solidFill>
              <a:latin typeface="Calibri" panose="020F0502020204030204" pitchFamily="34" charset="0"/>
              <a:cs typeface="Times New Roman" panose="02020603050405020304" pitchFamily="18" charset="0"/>
            </a:endParaRPr>
          </a:p>
          <a:p>
            <a:pPr marR="0" lvl="0">
              <a:lnSpc>
                <a:spcPct val="150000"/>
              </a:lnSpc>
              <a:spcBef>
                <a:spcPts val="0"/>
              </a:spcBef>
              <a:spcAft>
                <a:spcPts val="0"/>
              </a:spcAft>
              <a:buClr>
                <a:srgbClr val="39683E"/>
              </a:buClr>
              <a:buFont typeface="Symbol" panose="05050102010706020507" pitchFamily="18" charset="2"/>
              <a:buChar char=""/>
            </a:pPr>
            <a:r>
              <a:rPr lang="hi-IN" sz="3200" dirty="0">
                <a:solidFill>
                  <a:schemeClr val="tx1"/>
                </a:solidFill>
                <a:latin typeface="Calibri" panose="020F0502020204030204" pitchFamily="34" charset="0"/>
                <a:cs typeface="Times New Roman" panose="02020603050405020304" pitchFamily="18" charset="0"/>
              </a:rPr>
              <a:t>व्यंजन बनाने में विभिन्न सामग्रियों को आज़मायें।</a:t>
            </a:r>
            <a:endParaRPr lang="en-US" sz="3200" dirty="0">
              <a:solidFill>
                <a:schemeClr val="tx1"/>
              </a:solidFill>
              <a:latin typeface="Calibri" panose="020F0502020204030204" pitchFamily="34" charset="0"/>
              <a:cs typeface="Times New Roman" panose="02020603050405020304" pitchFamily="18" charset="0"/>
            </a:endParaRPr>
          </a:p>
          <a:p>
            <a:pPr marR="0" lvl="0">
              <a:lnSpc>
                <a:spcPct val="150000"/>
              </a:lnSpc>
              <a:spcBef>
                <a:spcPts val="0"/>
              </a:spcBef>
              <a:spcAft>
                <a:spcPts val="0"/>
              </a:spcAft>
              <a:buClr>
                <a:srgbClr val="39683E"/>
              </a:buClr>
              <a:buFont typeface="Symbol" panose="05050102010706020507" pitchFamily="18" charset="2"/>
              <a:buChar char=""/>
            </a:pPr>
            <a:r>
              <a:rPr lang="hi-IN" sz="3200" dirty="0">
                <a:solidFill>
                  <a:schemeClr val="tx1"/>
                </a:solidFill>
                <a:latin typeface="Calibri" panose="020F0502020204030204" pitchFamily="34" charset="0"/>
                <a:cs typeface="Times New Roman" panose="02020603050405020304" pitchFamily="18" charset="0"/>
              </a:rPr>
              <a:t>नये खाद्य पदार्थ या वैश्विक व्यंजन आज़मायें।</a:t>
            </a:r>
            <a:endParaRPr lang="en-US" sz="3200" dirty="0">
              <a:solidFill>
                <a:schemeClr val="tx1"/>
              </a:solidFill>
              <a:latin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F27FBA7B-73CA-2205-7660-72E9704B8A27}"/>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Tree>
    <p:extLst>
      <p:ext uri="{BB962C8B-B14F-4D97-AF65-F5344CB8AC3E}">
        <p14:creationId xmlns:p14="http://schemas.microsoft.com/office/powerpoint/2010/main" val="221726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01ABD8-B3AD-9CD1-0B66-FF175E79653A}"/>
              </a:ext>
            </a:extLst>
          </p:cNvPr>
          <p:cNvSpPr>
            <a:spLocks noGrp="1"/>
          </p:cNvSpPr>
          <p:nvPr>
            <p:ph sz="quarter" idx="12"/>
          </p:nvPr>
        </p:nvSpPr>
        <p:spPr/>
        <p:txBody>
          <a:bodyPr/>
          <a:lstStyle/>
          <a:p>
            <a:endParaRPr lang="en-US" dirty="0"/>
          </a:p>
        </p:txBody>
      </p:sp>
      <p:pic>
        <p:nvPicPr>
          <p:cNvPr id="3" name="Picture 2">
            <a:extLst>
              <a:ext uri="{FF2B5EF4-FFF2-40B4-BE49-F238E27FC236}">
                <a16:creationId xmlns:a16="http://schemas.microsoft.com/office/drawing/2014/main" id="{1C367137-A626-5B09-9EEB-EFBFB35B6357}"/>
              </a:ext>
            </a:extLst>
          </p:cNvPr>
          <p:cNvPicPr>
            <a:picLocks noChangeAspect="1" noChangeArrowheads="1"/>
          </p:cNvPicPr>
          <p:nvPr/>
        </p:nvPicPr>
        <p:blipFill>
          <a:blip r:embed="rId3"/>
          <a:srcRect/>
          <a:stretch/>
        </p:blipFill>
        <p:spPr bwMode="auto">
          <a:xfrm>
            <a:off x="3945427" y="1371599"/>
            <a:ext cx="4986945" cy="458325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1A9E8DCD-23ED-7FA6-0870-811F562A16A3}"/>
              </a:ext>
            </a:extLst>
          </p:cNvPr>
          <p:cNvSpPr txBox="1">
            <a:spLocks/>
          </p:cNvSpPr>
          <p:nvPr/>
        </p:nvSpPr>
        <p:spPr>
          <a:xfrm>
            <a:off x="359103" y="384022"/>
            <a:ext cx="11172497"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b="1" dirty="0"/>
              <a:t>MyPlate</a:t>
            </a:r>
          </a:p>
        </p:txBody>
      </p:sp>
    </p:spTree>
    <p:extLst>
      <p:ext uri="{BB962C8B-B14F-4D97-AF65-F5344CB8AC3E}">
        <p14:creationId xmlns:p14="http://schemas.microsoft.com/office/powerpoint/2010/main" val="2223780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3787701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hoto" descr="Decorative photo: A crate of fresh oranges.">
            <a:extLst>
              <a:ext uri="{FF2B5EF4-FFF2-40B4-BE49-F238E27FC236}">
                <a16:creationId xmlns:a16="http://schemas.microsoft.com/office/drawing/2014/main" id="{BF173BCB-C9DF-4B08-97DE-BA5111087100}"/>
              </a:ext>
            </a:extLst>
          </p:cNvPr>
          <p:cNvPicPr>
            <a:picLocks noGrp="1" noChangeAspect="1"/>
          </p:cNvPicPr>
          <p:nvPr>
            <p:ph type="pic" sz="quarter" idx="10"/>
          </p:nvPr>
        </p:nvPicPr>
        <p:blipFill>
          <a:blip r:embed="rId6"/>
          <a:srcRect l="486" r="486"/>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70419" y="2392783"/>
            <a:ext cx="5860472" cy="1477328"/>
          </a:xfrm>
        </p:spPr>
        <p:txBody>
          <a:bodyPr vert="horz"/>
          <a:lstStyle/>
          <a:p>
            <a:r>
              <a:rPr lang="hi-IN" b="1" dirty="0"/>
              <a:t>पर्यावरण को ध्यान में रखकर खायें।</a:t>
            </a:r>
            <a:endParaRPr lang="en-GB" b="1" dirty="0"/>
          </a:p>
        </p:txBody>
      </p:sp>
      <p:sp>
        <p:nvSpPr>
          <p:cNvPr id="5" name="Subtitle 4">
            <a:extLst>
              <a:ext uri="{FF2B5EF4-FFF2-40B4-BE49-F238E27FC236}">
                <a16:creationId xmlns:a16="http://schemas.microsoft.com/office/drawing/2014/main" id="{A834859B-FC04-594C-0B66-2B4E78D615F9}"/>
              </a:ext>
            </a:extLst>
          </p:cNvPr>
          <p:cNvSpPr>
            <a:spLocks noGrp="1"/>
          </p:cNvSpPr>
          <p:nvPr>
            <p:ph type="subTitle" idx="1"/>
          </p:nvPr>
        </p:nvSpPr>
        <p:spPr/>
        <p:txBody>
          <a:bodyPr/>
          <a:lstStyle/>
          <a:p>
            <a:endParaRPr lang="en-US"/>
          </a:p>
        </p:txBody>
      </p:sp>
      <p:sp>
        <p:nvSpPr>
          <p:cNvPr id="3" name="TextBox 2">
            <a:extLst>
              <a:ext uri="{FF2B5EF4-FFF2-40B4-BE49-F238E27FC236}">
                <a16:creationId xmlns:a16="http://schemas.microsoft.com/office/drawing/2014/main" id="{5EE05A4F-4256-648E-CC5D-16EEF0D979CF}"/>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6" name="TextBox 5">
            <a:extLst>
              <a:ext uri="{FF2B5EF4-FFF2-40B4-BE49-F238E27FC236}">
                <a16:creationId xmlns:a16="http://schemas.microsoft.com/office/drawing/2014/main" id="{E2F7141B-6E12-2339-76CD-71680D75825F}"/>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spTree>
    <p:extLst>
      <p:ext uri="{BB962C8B-B14F-4D97-AF65-F5344CB8AC3E}">
        <p14:creationId xmlns:p14="http://schemas.microsoft.com/office/powerpoint/2010/main" val="418094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corative illustration of a fork with vegetables">
            <a:extLst>
              <a:ext uri="{FF2B5EF4-FFF2-40B4-BE49-F238E27FC236}">
                <a16:creationId xmlns:a16="http://schemas.microsoft.com/office/drawing/2014/main" id="{5DC23956-5CD0-3156-F433-661F8965ECFB}"/>
              </a:ext>
            </a:extLst>
          </p:cNvPr>
          <p:cNvPicPr>
            <a:picLocks noChangeAspect="1"/>
          </p:cNvPicPr>
          <p:nvPr/>
        </p:nvPicPr>
        <p:blipFill rotWithShape="1">
          <a:blip r:embed="rId3"/>
          <a:srcRect t="14377"/>
          <a:stretch/>
        </p:blipFill>
        <p:spPr>
          <a:xfrm>
            <a:off x="7915595" y="2035605"/>
            <a:ext cx="3828409" cy="4382932"/>
          </a:xfrm>
          <a:prstGeom prst="rect">
            <a:avLst/>
          </a:prstGeom>
        </p:spPr>
      </p:pic>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965200" y="1066800"/>
            <a:ext cx="10540999"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i-IN" sz="4000" b="1" dirty="0"/>
              <a:t>पर्यावरण को ध्यान में रखकर खायें।</a:t>
            </a:r>
            <a:endParaRPr lang="en-US" sz="4000" b="1" dirty="0"/>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965200" y="1834806"/>
            <a:ext cx="749808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nSpc>
                <a:spcPct val="107000"/>
              </a:lnSpc>
              <a:spcBef>
                <a:spcPts val="0"/>
              </a:spcBef>
              <a:spcAft>
                <a:spcPts val="0"/>
              </a:spcAft>
              <a:buClr>
                <a:srgbClr val="39683E"/>
              </a:buClr>
              <a:buFont typeface="Symbol" panose="05050102010706020507" pitchFamily="18" charset="2"/>
              <a:buChar char=""/>
            </a:pPr>
            <a:r>
              <a:rPr lang="hi-IN"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बचे हुए भोजन और भोजन की बर्बादी को कम करने के तरीकों के साथ रचनात्मक बनें।</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39683E"/>
              </a:buClr>
              <a:buFont typeface="Symbol" panose="05050102010706020507" pitchFamily="18" charset="2"/>
              <a:buChar char=""/>
            </a:pPr>
            <a:r>
              <a:rPr lang="hi-IN"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पौधों पर आधारित भोजनों और स्नैक्स का आनंद लें।</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39683E"/>
              </a:buClr>
              <a:buFont typeface="Symbol" panose="05050102010706020507" pitchFamily="18" charset="2"/>
              <a:buChar char=""/>
            </a:pPr>
            <a:r>
              <a:rPr lang="hi-IN"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मौसम के अनुसार और जब संभव हो स्थानीय किसानों से खाद्य पदार्थ खरीदें।</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39683E"/>
              </a:buClr>
              <a:buFont typeface="Symbol" panose="05050102010706020507" pitchFamily="18" charset="2"/>
              <a:buChar char=""/>
            </a:pPr>
            <a:r>
              <a:rPr lang="hi-IN"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घर पर या सामुदायिक बगीचे में भोजन उगायें। </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7D2501D-BA62-A64F-0A1E-162B772CF30B}"/>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Tree>
    <p:extLst>
      <p:ext uri="{BB962C8B-B14F-4D97-AF65-F5344CB8AC3E}">
        <p14:creationId xmlns:p14="http://schemas.microsoft.com/office/powerpoint/2010/main" val="3895703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24290362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Decorative graphic" descr="Decorative illustration: outline of a hand touching a mobile phone screen">
            <a:extLst>
              <a:ext uri="{FF2B5EF4-FFF2-40B4-BE49-F238E27FC236}">
                <a16:creationId xmlns:a16="http://schemas.microsoft.com/office/drawing/2014/main" id="{EB1C3874-2E9B-1649-E74F-A1CA0FF69B9F}"/>
              </a:ext>
            </a:extLst>
          </p:cNvPr>
          <p:cNvPicPr>
            <a:picLocks noChangeAspect="1"/>
          </p:cNvPicPr>
          <p:nvPr/>
        </p:nvPicPr>
        <p:blipFill rotWithShape="1">
          <a:blip r:embed="rId6">
            <a:alphaModFix amt="7000"/>
            <a:extLst>
              <a:ext uri="{96DAC541-7B7A-43D3-8B79-37D633B846F1}">
                <asvg:svgBlip xmlns:asvg="http://schemas.microsoft.com/office/drawing/2016/SVG/main" r:embed="rId7"/>
              </a:ext>
            </a:extLst>
          </a:blip>
          <a:srcRect l="30317" t="24229" r="27143" b="36508"/>
          <a:stretch/>
        </p:blipFill>
        <p:spPr>
          <a:xfrm>
            <a:off x="9241970" y="3637695"/>
            <a:ext cx="2188029" cy="2692673"/>
          </a:xfrm>
          <a:prstGeom prst="rect">
            <a:avLst/>
          </a:prstGeom>
        </p:spPr>
      </p:pic>
      <p:sp>
        <p:nvSpPr>
          <p:cNvPr id="4" name="TextBox 3">
            <a:extLst>
              <a:ext uri="{FF2B5EF4-FFF2-40B4-BE49-F238E27FC236}">
                <a16:creationId xmlns:a16="http://schemas.microsoft.com/office/drawing/2014/main" id="{5CFF9B4D-4725-C5E8-9623-596ABB5CD044}"/>
              </a:ext>
            </a:extLst>
          </p:cNvPr>
          <p:cNvSpPr txBox="1"/>
          <p:nvPr/>
        </p:nvSpPr>
        <p:spPr>
          <a:xfrm>
            <a:off x="0" y="2069515"/>
            <a:ext cx="12192000" cy="923330"/>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5400" dirty="0"/>
              <a:t>eatright.org </a:t>
            </a:r>
            <a:r>
              <a:rPr lang="hi-IN" sz="5400" dirty="0"/>
              <a:t>पर एक पोषण विशेषज्ञ खोजें</a:t>
            </a:r>
            <a:endParaRPr lang="en-US" sz="2400" b="1" dirty="0"/>
          </a:p>
        </p:txBody>
      </p:sp>
    </p:spTree>
    <p:extLst>
      <p:ext uri="{BB962C8B-B14F-4D97-AF65-F5344CB8AC3E}">
        <p14:creationId xmlns:p14="http://schemas.microsoft.com/office/powerpoint/2010/main" val="3082319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148421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 name="Decorative graphic" descr="Decorative illustration: outline of raised hands volunteering for leadership">
            <a:extLst>
              <a:ext uri="{FF2B5EF4-FFF2-40B4-BE49-F238E27FC236}">
                <a16:creationId xmlns:a16="http://schemas.microsoft.com/office/drawing/2014/main" id="{BAADED53-12AC-4498-A11B-419343559D2C}"/>
              </a:ext>
            </a:extLst>
          </p:cNvPr>
          <p:cNvPicPr>
            <a:picLocks noChangeAspect="1"/>
          </p:cNvPicPr>
          <p:nvPr/>
        </p:nvPicPr>
        <p:blipFill rotWithShape="1">
          <a:blip r:embed="rId6">
            <a:biLevel thresh="75000"/>
            <a:alphaModFix amt="15000"/>
            <a:extLst>
              <a:ext uri="{96DAC541-7B7A-43D3-8B79-37D633B846F1}">
                <asvg:svgBlip xmlns:asvg="http://schemas.microsoft.com/office/drawing/2016/SVG/main" r:embed="rId7"/>
              </a:ext>
            </a:extLst>
          </a:blip>
          <a:srcRect t="-68" b="-9077"/>
          <a:stretch/>
        </p:blipFill>
        <p:spPr>
          <a:xfrm>
            <a:off x="7193132" y="2656113"/>
            <a:ext cx="4318386" cy="4180115"/>
          </a:xfrm>
          <a:prstGeom prst="rect">
            <a:avLst/>
          </a:prstGeom>
        </p:spPr>
      </p:pic>
      <p:sp>
        <p:nvSpPr>
          <p:cNvPr id="8" name="Rectangle 7">
            <a:extLst>
              <a:ext uri="{FF2B5EF4-FFF2-40B4-BE49-F238E27FC236}">
                <a16:creationId xmlns:a16="http://schemas.microsoft.com/office/drawing/2014/main" id="{C0DE51CF-FE21-47DC-8B68-862FCE1264C8}"/>
              </a:ext>
            </a:extLst>
          </p:cNvPr>
          <p:cNvSpPr/>
          <p:nvPr/>
        </p:nvSpPr>
        <p:spPr>
          <a:xfrm>
            <a:off x="2001520" y="2173513"/>
            <a:ext cx="6187440" cy="2143760"/>
          </a:xfrm>
          <a:prstGeom prst="rect">
            <a:avLst/>
          </a:prstGeom>
          <a:noFill/>
        </p:spPr>
        <p:txBody>
          <a:bodyPr wrap="none" lIns="91440" tIns="45720" rIns="91440" bIns="45720">
            <a:prstTxWarp prst="textCascadeUp">
              <a:avLst/>
            </a:prstTxWarp>
            <a:spAutoFit/>
            <a:scene3d>
              <a:camera prst="orthographicFront"/>
              <a:lightRig rig="soft" dir="t">
                <a:rot lat="0" lon="0" rev="15600000"/>
              </a:lightRig>
            </a:scene3d>
            <a:sp3d extrusionH="57150" prstMaterial="softEdge">
              <a:bevelT w="25400" h="38100"/>
            </a:sp3d>
          </a:bodyPr>
          <a:lstStyle/>
          <a:p>
            <a:pPr algn="ctr"/>
            <a:r>
              <a:rPr lang="hi-IN" sz="8000" b="1" cap="none" spc="0" dirty="0">
                <a:ln/>
                <a:solidFill>
                  <a:schemeClr val="accent4"/>
                </a:solidFill>
                <a:effectLst/>
              </a:rPr>
              <a:t>प्रश्न?</a:t>
            </a:r>
            <a:endParaRPr lang="en-US" sz="8000" b="1" cap="none" spc="0" dirty="0">
              <a:ln/>
              <a:solidFill>
                <a:schemeClr val="accent4"/>
              </a:solidFill>
              <a:effectLst/>
            </a:endParaRPr>
          </a:p>
        </p:txBody>
      </p:sp>
      <p:sp>
        <p:nvSpPr>
          <p:cNvPr id="13" name="Title 12">
            <a:extLst>
              <a:ext uri="{FF2B5EF4-FFF2-40B4-BE49-F238E27FC236}">
                <a16:creationId xmlns:a16="http://schemas.microsoft.com/office/drawing/2014/main" id="{63FCB179-18CE-50DB-85CC-45FB81F1B338}"/>
              </a:ext>
            </a:extLst>
          </p:cNvPr>
          <p:cNvSpPr>
            <a:spLocks noGrp="1"/>
          </p:cNvSpPr>
          <p:nvPr>
            <p:ph type="title"/>
          </p:nvPr>
        </p:nvSpPr>
        <p:spPr/>
        <p:txBody>
          <a:bodyPr/>
          <a:lstStyle/>
          <a:p>
            <a:r>
              <a:rPr lang="en-US" dirty="0"/>
              <a:t>National Nutrition Month® 2024</a:t>
            </a:r>
          </a:p>
        </p:txBody>
      </p:sp>
    </p:spTree>
    <p:extLst>
      <p:ext uri="{BB962C8B-B14F-4D97-AF65-F5344CB8AC3E}">
        <p14:creationId xmlns:p14="http://schemas.microsoft.com/office/powerpoint/2010/main" val="1522842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7C27DB-28A4-4BD1-B1E8-625FB60C2D71}"/>
              </a:ext>
            </a:extLst>
          </p:cNvPr>
          <p:cNvSpPr>
            <a:spLocks noGrp="1"/>
          </p:cNvSpPr>
          <p:nvPr>
            <p:ph type="title"/>
          </p:nvPr>
        </p:nvSpPr>
        <p:spPr>
          <a:xfrm>
            <a:off x="779646" y="2690340"/>
            <a:ext cx="10632707" cy="1477328"/>
          </a:xfrm>
        </p:spPr>
        <p:txBody>
          <a:bodyPr/>
          <a:lstStyle/>
          <a:p>
            <a:r>
              <a:rPr lang="hi-IN" sz="9600" b="1" dirty="0">
                <a:solidFill>
                  <a:srgbClr val="C0D446"/>
                </a:solidFill>
                <a:latin typeface="+mn-lt"/>
              </a:rPr>
              <a:t>धन्यवाद!</a:t>
            </a:r>
            <a:endParaRPr lang="en-US" sz="9600" dirty="0">
              <a:solidFill>
                <a:srgbClr val="C0D446"/>
              </a:solidFill>
            </a:endParaRPr>
          </a:p>
        </p:txBody>
      </p:sp>
      <p:sp>
        <p:nvSpPr>
          <p:cNvPr id="2" name="TextBox 1">
            <a:extLst>
              <a:ext uri="{FF2B5EF4-FFF2-40B4-BE49-F238E27FC236}">
                <a16:creationId xmlns:a16="http://schemas.microsoft.com/office/drawing/2014/main" id="{6D1D71C7-4365-FFBE-ADA7-8A30BA827C10}"/>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3" name="TextBox 2">
            <a:extLst>
              <a:ext uri="{FF2B5EF4-FFF2-40B4-BE49-F238E27FC236}">
                <a16:creationId xmlns:a16="http://schemas.microsoft.com/office/drawing/2014/main" id="{69AB68B9-B73B-B632-3F97-B732922F1670}"/>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pic>
        <p:nvPicPr>
          <p:cNvPr id="8" name="Picture 7" descr="Academy of Nutrition and Dietetics logo">
            <a:extLst>
              <a:ext uri="{FF2B5EF4-FFF2-40B4-BE49-F238E27FC236}">
                <a16:creationId xmlns:a16="http://schemas.microsoft.com/office/drawing/2014/main" id="{00F825FF-2303-07B6-8A48-380F3934ED99}"/>
              </a:ext>
            </a:extLst>
          </p:cNvPr>
          <p:cNvPicPr>
            <a:picLocks/>
          </p:cNvPicPr>
          <p:nvPr/>
        </p:nvPicPr>
        <p:blipFill>
          <a:blip r:embed="rId3"/>
          <a:stretch>
            <a:fillRect/>
          </a:stretch>
        </p:blipFill>
        <p:spPr>
          <a:xfrm>
            <a:off x="3738478" y="834714"/>
            <a:ext cx="4988312" cy="900352"/>
          </a:xfrm>
          <a:prstGeom prst="rect">
            <a:avLst/>
          </a:prstGeom>
        </p:spPr>
      </p:pic>
    </p:spTree>
    <p:extLst>
      <p:ext uri="{BB962C8B-B14F-4D97-AF65-F5344CB8AC3E}">
        <p14:creationId xmlns:p14="http://schemas.microsoft.com/office/powerpoint/2010/main" val="2531601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a:xfrm>
            <a:off x="651641" y="1186268"/>
            <a:ext cx="5087835" cy="4431983"/>
          </a:xfrm>
          <a:effectLst>
            <a:outerShdw blurRad="50800" dist="38100" dir="2700000" algn="tl" rotWithShape="0">
              <a:prstClr val="black">
                <a:alpha val="40000"/>
              </a:prstClr>
            </a:outerShdw>
          </a:effectLst>
        </p:spPr>
        <p:txBody>
          <a:bodyPr vert="horz"/>
          <a:lstStyle/>
          <a:p>
            <a:pPr algn="ctr"/>
            <a:r>
              <a:rPr lang="en-US" sz="9600" dirty="0">
                <a:solidFill>
                  <a:srgbClr val="C0D446"/>
                </a:solidFill>
                <a:effectLst>
                  <a:outerShdw blurRad="50800" dist="38100" dir="2700000" algn="tl" rotWithShape="0">
                    <a:prstClr val="black">
                      <a:alpha val="40000"/>
                    </a:prstClr>
                  </a:outerShdw>
                </a:effectLst>
              </a:rPr>
              <a:t>National </a:t>
            </a:r>
            <a:br>
              <a:rPr lang="en-US" sz="9600" dirty="0">
                <a:solidFill>
                  <a:srgbClr val="C0D446"/>
                </a:solidFill>
                <a:effectLst>
                  <a:outerShdw blurRad="50800" dist="38100" dir="2700000" algn="tl" rotWithShape="0">
                    <a:prstClr val="black">
                      <a:alpha val="40000"/>
                    </a:prstClr>
                  </a:outerShdw>
                </a:effectLst>
              </a:rPr>
            </a:br>
            <a:r>
              <a:rPr lang="en-US" sz="9600" dirty="0">
                <a:solidFill>
                  <a:srgbClr val="C0D446"/>
                </a:solidFill>
                <a:effectLst>
                  <a:outerShdw blurRad="50800" dist="38100" dir="2700000" algn="tl" rotWithShape="0">
                    <a:prstClr val="black">
                      <a:alpha val="40000"/>
                    </a:prstClr>
                  </a:outerShdw>
                </a:effectLst>
              </a:rPr>
              <a:t>Nutrition Month</a:t>
            </a:r>
            <a:r>
              <a:rPr lang="en-US" sz="9600" baseline="30000" dirty="0">
                <a:solidFill>
                  <a:srgbClr val="C0D446"/>
                </a:solidFill>
                <a:effectLst>
                  <a:outerShdw blurRad="50800" dist="38100" dir="2700000" algn="tl" rotWithShape="0">
                    <a:prstClr val="black">
                      <a:alpha val="40000"/>
                    </a:prstClr>
                  </a:outerShdw>
                </a:effectLst>
              </a:rPr>
              <a:t>®</a:t>
            </a:r>
            <a:endParaRPr lang="en-GB" sz="9600" baseline="30000" dirty="0">
              <a:solidFill>
                <a:srgbClr val="C0D446"/>
              </a:solidFill>
              <a:effectLst>
                <a:outerShdw blurRad="50800" dist="38100" dir="2700000" algn="tl" rotWithShape="0">
                  <a:prstClr val="black">
                    <a:alpha val="40000"/>
                  </a:prstClr>
                </a:outerShdw>
              </a:effectLst>
            </a:endParaRPr>
          </a:p>
        </p:txBody>
      </p:sp>
      <p:sp>
        <p:nvSpPr>
          <p:cNvPr id="3" name="Picture Placeholder 2">
            <a:extLst>
              <a:ext uri="{FF2B5EF4-FFF2-40B4-BE49-F238E27FC236}">
                <a16:creationId xmlns:a16="http://schemas.microsoft.com/office/drawing/2014/main" id="{73F7AC34-9FAC-96EC-B56A-35636B26DFC9}"/>
              </a:ext>
            </a:extLst>
          </p:cNvPr>
          <p:cNvSpPr>
            <a:spLocks noGrp="1"/>
          </p:cNvSpPr>
          <p:nvPr>
            <p:ph type="pic" sz="quarter" idx="15"/>
          </p:nvPr>
        </p:nvSpPr>
        <p:spPr/>
        <p:txBody>
          <a:bodyPr/>
          <a:lstStyle/>
          <a:p>
            <a:endParaRPr lang="en-US"/>
          </a:p>
        </p:txBody>
      </p:sp>
      <p:pic>
        <p:nvPicPr>
          <p:cNvPr id="8" name="Picture 7">
            <a:extLst>
              <a:ext uri="{FF2B5EF4-FFF2-40B4-BE49-F238E27FC236}">
                <a16:creationId xmlns:a16="http://schemas.microsoft.com/office/drawing/2014/main" id="{BBAD3033-A0BD-7D57-D9F5-DF8B86B60A16}"/>
              </a:ext>
            </a:extLst>
          </p:cNvPr>
          <p:cNvPicPr>
            <a:picLocks noChangeAspect="1"/>
          </p:cNvPicPr>
          <p:nvPr/>
        </p:nvPicPr>
        <p:blipFill>
          <a:blip r:embed="rId6"/>
          <a:srcRect/>
          <a:stretch/>
        </p:blipFill>
        <p:spPr>
          <a:xfrm>
            <a:off x="6619727" y="942022"/>
            <a:ext cx="4973956" cy="4973956"/>
          </a:xfrm>
          <a:prstGeom prst="rect">
            <a:avLst/>
          </a:prstGeom>
          <a:solidFill>
            <a:schemeClr val="bg1"/>
          </a:solidFill>
        </p:spPr>
      </p:pic>
      <p:sp>
        <p:nvSpPr>
          <p:cNvPr id="22" name="TextBox 21">
            <a:extLst>
              <a:ext uri="{FF2B5EF4-FFF2-40B4-BE49-F238E27FC236}">
                <a16:creationId xmlns:a16="http://schemas.microsoft.com/office/drawing/2014/main" id="{E0243634-00AE-A61A-AE69-2291CF0314EA}"/>
              </a:ext>
            </a:extLst>
          </p:cNvPr>
          <p:cNvSpPr txBox="1"/>
          <p:nvPr/>
        </p:nvSpPr>
        <p:spPr>
          <a:xfrm>
            <a:off x="7792983" y="6290733"/>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3703093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3123872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4EAEA995-1105-363D-7C82-8D04C5711BFA}"/>
              </a:ext>
            </a:extLst>
          </p:cNvPr>
          <p:cNvPicPr>
            <a:picLocks noChangeAspect="1"/>
          </p:cNvPicPr>
          <p:nvPr/>
        </p:nvPicPr>
        <p:blipFill>
          <a:blip r:embed="rId6"/>
          <a:srcRect/>
          <a:stretch/>
        </p:blipFill>
        <p:spPr>
          <a:xfrm>
            <a:off x="1136808" y="1010920"/>
            <a:ext cx="4973956" cy="4973956"/>
          </a:xfrm>
          <a:prstGeom prst="rect">
            <a:avLst/>
          </a:prstGeom>
          <a:solidFill>
            <a:schemeClr val="bg1"/>
          </a:solidFill>
        </p:spPr>
      </p:pic>
      <p:sp>
        <p:nvSpPr>
          <p:cNvPr id="3" name="Subtitle 5">
            <a:extLst>
              <a:ext uri="{FF2B5EF4-FFF2-40B4-BE49-F238E27FC236}">
                <a16:creationId xmlns:a16="http://schemas.microsoft.com/office/drawing/2014/main" id="{19D9C922-B01A-4B73-F430-CF5A5FE0C02B}"/>
              </a:ext>
            </a:extLst>
          </p:cNvPr>
          <p:cNvSpPr>
            <a:spLocks noGrp="1"/>
          </p:cNvSpPr>
          <p:nvPr>
            <p:ph type="subTitle" idx="1"/>
          </p:nvPr>
        </p:nvSpPr>
        <p:spPr>
          <a:xfrm>
            <a:off x="1658168" y="6399675"/>
            <a:ext cx="10450413" cy="369332"/>
          </a:xfrm>
        </p:spPr>
        <p:txBody>
          <a:bodyPr/>
          <a:lstStyle/>
          <a:p>
            <a:r>
              <a:rPr lang="en-US" dirty="0"/>
              <a:t>NationalNutritionMonth.org</a:t>
            </a:r>
          </a:p>
        </p:txBody>
      </p:sp>
    </p:spTree>
    <p:extLst>
      <p:ext uri="{BB962C8B-B14F-4D97-AF65-F5344CB8AC3E}">
        <p14:creationId xmlns:p14="http://schemas.microsoft.com/office/powerpoint/2010/main" val="94781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603191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Subtitle">
            <a:extLst>
              <a:ext uri="{FF2B5EF4-FFF2-40B4-BE49-F238E27FC236}">
                <a16:creationId xmlns:a16="http://schemas.microsoft.com/office/drawing/2014/main" id="{F61B2371-7C23-410A-A35B-262F295EB4CD}"/>
              </a:ext>
            </a:extLst>
          </p:cNvPr>
          <p:cNvSpPr>
            <a:spLocks noGrp="1"/>
          </p:cNvSpPr>
          <p:nvPr>
            <p:ph type="subTitle" idx="1"/>
          </p:nvPr>
        </p:nvSpPr>
        <p:spPr>
          <a:xfrm>
            <a:off x="870795" y="2701435"/>
            <a:ext cx="10450413" cy="2462213"/>
          </a:xfrm>
        </p:spPr>
        <p:txBody>
          <a:bodyPr/>
          <a:lstStyle/>
          <a:p>
            <a:pPr marL="457200" indent="-457200">
              <a:buFont typeface="Arial" panose="020B0604020202020204" pitchFamily="34" charset="0"/>
              <a:buChar char="•"/>
            </a:pPr>
            <a:r>
              <a:rPr lang="hi-IN" sz="2800" dirty="0"/>
              <a:t>सभी खाद्य समूहों से विभिन्न प्रकार के खाद्य पदार्थ खाने के महत्व को समझें। </a:t>
            </a:r>
          </a:p>
          <a:p>
            <a:pPr marL="457200" indent="-457200">
              <a:buFont typeface="Arial" panose="020B0604020202020204" pitchFamily="34" charset="0"/>
              <a:buChar char="•"/>
            </a:pPr>
            <a:r>
              <a:rPr lang="hi-IN" sz="2800" dirty="0"/>
              <a:t>किसी पंजीकृत आहार विशेषज्ञ पोषण विशेषज्ञ से मिलने के कम से कम दो कारणों की पहचान करें।</a:t>
            </a:r>
          </a:p>
          <a:p>
            <a:pPr marL="457200" indent="-457200">
              <a:buFont typeface="Arial" panose="020B0604020202020204" pitchFamily="34" charset="0"/>
              <a:buChar char="•"/>
            </a:pPr>
            <a:r>
              <a:rPr lang="hi-IN" sz="2800" dirty="0"/>
              <a:t>पर्यावरण को ध्यान में रखते हुये खाने के तीन तरीकों का वर्णन करें।</a:t>
            </a:r>
            <a:endParaRPr lang="hi-IN" dirty="0"/>
          </a:p>
        </p:txBody>
      </p:sp>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p:txBody>
          <a:bodyPr vert="horz"/>
          <a:lstStyle/>
          <a:p>
            <a:r>
              <a:rPr lang="hi-IN" dirty="0"/>
              <a:t>उद्देश्य:</a:t>
            </a:r>
            <a:endParaRPr lang="en-GB" dirty="0"/>
          </a:p>
        </p:txBody>
      </p:sp>
    </p:spTree>
    <p:extLst>
      <p:ext uri="{BB962C8B-B14F-4D97-AF65-F5344CB8AC3E}">
        <p14:creationId xmlns:p14="http://schemas.microsoft.com/office/powerpoint/2010/main" val="281388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2569124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hoto" descr="Decorative photo: A platter of fresh foods, including oranges, avocados, micro greens, pecans, radicchio.">
            <a:extLst>
              <a:ext uri="{FF2B5EF4-FFF2-40B4-BE49-F238E27FC236}">
                <a16:creationId xmlns:a16="http://schemas.microsoft.com/office/drawing/2014/main" id="{3EAC55A8-D52D-41C9-B09B-ADFA5679826A}"/>
              </a:ext>
            </a:extLst>
          </p:cNvPr>
          <p:cNvPicPr>
            <a:picLocks noGrp="1" noChangeAspect="1"/>
          </p:cNvPicPr>
          <p:nvPr>
            <p:ph type="pic" sz="quarter" idx="10"/>
          </p:nvPr>
        </p:nvPicPr>
        <p:blipFill>
          <a:blip r:embed="rId6"/>
          <a:srcRect t="7479" b="7479"/>
          <a:stretch/>
        </p:blipFill>
        <p:spPr/>
      </p:pic>
      <p:sp>
        <p:nvSpPr>
          <p:cNvPr id="7" name="Subtitle">
            <a:extLst>
              <a:ext uri="{FF2B5EF4-FFF2-40B4-BE49-F238E27FC236}">
                <a16:creationId xmlns:a16="http://schemas.microsoft.com/office/drawing/2014/main" id="{D6C3036C-D229-4007-B6A3-98E0EB5ADEEA}"/>
              </a:ext>
            </a:extLst>
          </p:cNvPr>
          <p:cNvSpPr>
            <a:spLocks noGrp="1"/>
          </p:cNvSpPr>
          <p:nvPr>
            <p:ph type="subTitle" idx="1"/>
          </p:nvPr>
        </p:nvSpPr>
        <p:spPr/>
        <p:txBody>
          <a:bodyPr>
            <a:spAutoFit/>
          </a:bodyPr>
          <a:lstStyle/>
          <a:p>
            <a:endParaRPr lang="en-GB" dirty="0"/>
          </a:p>
        </p:txBody>
      </p:sp>
      <p:sp>
        <p:nvSpPr>
          <p:cNvPr id="2" name="Title">
            <a:extLst>
              <a:ext uri="{FF2B5EF4-FFF2-40B4-BE49-F238E27FC236}">
                <a16:creationId xmlns:a16="http://schemas.microsoft.com/office/drawing/2014/main" id="{8D4650AA-336E-46F0-AD64-8C61C819972C}"/>
              </a:ext>
            </a:extLst>
          </p:cNvPr>
          <p:cNvSpPr>
            <a:spLocks noGrp="1"/>
          </p:cNvSpPr>
          <p:nvPr>
            <p:ph type="ctrTitle"/>
          </p:nvPr>
        </p:nvSpPr>
        <p:spPr/>
        <p:txBody>
          <a:bodyPr vert="horz"/>
          <a:lstStyle/>
          <a:p>
            <a:r>
              <a:rPr lang="hi-IN" b="1" dirty="0"/>
              <a:t>एक स्वास्थ्यवर्धक खान-पान की दिनचर्या</a:t>
            </a:r>
            <a:endParaRPr lang="en-GB" b="1" dirty="0"/>
          </a:p>
        </p:txBody>
      </p:sp>
      <p:sp>
        <p:nvSpPr>
          <p:cNvPr id="3" name="TextBox 2">
            <a:extLst>
              <a:ext uri="{FF2B5EF4-FFF2-40B4-BE49-F238E27FC236}">
                <a16:creationId xmlns:a16="http://schemas.microsoft.com/office/drawing/2014/main" id="{8F4DD817-5872-DDE8-F174-265E39DCC359}"/>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8" name="TextBox 7">
            <a:extLst>
              <a:ext uri="{FF2B5EF4-FFF2-40B4-BE49-F238E27FC236}">
                <a16:creationId xmlns:a16="http://schemas.microsoft.com/office/drawing/2014/main" id="{9499AD90-2822-8052-8A6A-1EF80E4482EA}"/>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3354381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4094024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hoto" descr="Decorative photo: A woman in a grocery store aisle reading a box of cereal. The Nutrition Facts Panel is on the side of the box.">
            <a:extLst>
              <a:ext uri="{FF2B5EF4-FFF2-40B4-BE49-F238E27FC236}">
                <a16:creationId xmlns:a16="http://schemas.microsoft.com/office/drawing/2014/main" id="{3AC594FD-2105-42E7-9B51-A6D1E155B514}"/>
              </a:ext>
            </a:extLst>
          </p:cNvPr>
          <p:cNvPicPr>
            <a:picLocks noGrp="1" noChangeAspect="1"/>
          </p:cNvPicPr>
          <p:nvPr>
            <p:ph type="pic" sz="quarter" idx="10"/>
          </p:nvPr>
        </p:nvPicPr>
        <p:blipFill rotWithShape="1">
          <a:blip r:embed="rId6"/>
          <a:srcRect t="7437" b="7437"/>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p:txBody>
          <a:bodyPr vert="horz"/>
          <a:lstStyle/>
          <a:p>
            <a:r>
              <a:rPr lang="hi-IN" b="1" dirty="0"/>
              <a:t>किसी भी बजट पर पोषित रहें।</a:t>
            </a:r>
            <a:endParaRPr lang="en-GB" b="1" dirty="0"/>
          </a:p>
        </p:txBody>
      </p:sp>
      <p:sp>
        <p:nvSpPr>
          <p:cNvPr id="5" name="Subtitle 4">
            <a:extLst>
              <a:ext uri="{FF2B5EF4-FFF2-40B4-BE49-F238E27FC236}">
                <a16:creationId xmlns:a16="http://schemas.microsoft.com/office/drawing/2014/main" id="{84B2A06F-7367-DEA0-8A58-F051632D540C}"/>
              </a:ext>
            </a:extLst>
          </p:cNvPr>
          <p:cNvSpPr>
            <a:spLocks noGrp="1"/>
          </p:cNvSpPr>
          <p:nvPr>
            <p:ph type="subTitle" idx="1"/>
          </p:nvPr>
        </p:nvSpPr>
        <p:spPr/>
        <p:txBody>
          <a:bodyPr/>
          <a:lstStyle/>
          <a:p>
            <a:endParaRPr lang="en-US"/>
          </a:p>
        </p:txBody>
      </p:sp>
      <p:sp>
        <p:nvSpPr>
          <p:cNvPr id="6" name="TextBox 5">
            <a:extLst>
              <a:ext uri="{FF2B5EF4-FFF2-40B4-BE49-F238E27FC236}">
                <a16:creationId xmlns:a16="http://schemas.microsoft.com/office/drawing/2014/main" id="{565DFFF8-1235-6FDB-1CDA-F2EB4FF591CA}"/>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7" name="TextBox 6">
            <a:extLst>
              <a:ext uri="{FF2B5EF4-FFF2-40B4-BE49-F238E27FC236}">
                <a16:creationId xmlns:a16="http://schemas.microsoft.com/office/drawing/2014/main" id="{FFE96322-ECE6-4D2D-A0A8-D54EBFB7736E}"/>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2198313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D6F65A9A-5C27-43A8-8DF6-2B28596C09BA}"/>
              </a:ext>
            </a:extLst>
          </p:cNvPr>
          <p:cNvSpPr txBox="1">
            <a:spLocks/>
          </p:cNvSpPr>
          <p:nvPr/>
        </p:nvSpPr>
        <p:spPr>
          <a:xfrm>
            <a:off x="1219200" y="1143000"/>
            <a:ext cx="10439400" cy="1066800"/>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hi-IN" sz="4000" b="1" dirty="0"/>
              <a:t>किसी भी बजट पर पोषित रहें।</a:t>
            </a:r>
            <a:endParaRPr lang="en-US" sz="4000" b="1" dirty="0"/>
          </a:p>
        </p:txBody>
      </p:sp>
      <p:sp>
        <p:nvSpPr>
          <p:cNvPr id="6" name="Text Placeholder 1">
            <a:extLst>
              <a:ext uri="{FF2B5EF4-FFF2-40B4-BE49-F238E27FC236}">
                <a16:creationId xmlns:a16="http://schemas.microsoft.com/office/drawing/2014/main" id="{BFFD82C6-FA1C-4FFD-AACB-F79B51B0132A}"/>
              </a:ext>
            </a:extLst>
          </p:cNvPr>
          <p:cNvSpPr txBox="1">
            <a:spLocks/>
          </p:cNvSpPr>
          <p:nvPr/>
        </p:nvSpPr>
        <p:spPr>
          <a:xfrm>
            <a:off x="1219200" y="1984744"/>
            <a:ext cx="9398000" cy="3505199"/>
          </a:xfrm>
          <a:prstGeom prst="rect">
            <a:avLst/>
          </a:prstGeom>
        </p:spPr>
        <p:txBody>
          <a:bodyPr/>
          <a:lstStyle>
            <a:lvl1pPr marL="342900" indent="-342900" algn="l" rtl="0" eaLnBrk="1" fontAlgn="base" hangingPunct="1">
              <a:spcBef>
                <a:spcPct val="0"/>
              </a:spcBef>
              <a:spcAft>
                <a:spcPct val="0"/>
              </a:spcAft>
              <a:buFont typeface="Arial" pitchFamily="34" charset="0"/>
              <a:defRPr sz="1600" kern="1200">
                <a:solidFill>
                  <a:srgbClr val="39683E"/>
                </a:solidFill>
                <a:latin typeface="Tahoma" pitchFamily="34" charset="0"/>
                <a:ea typeface="+mn-ea"/>
                <a:cs typeface="Tahoma" pitchFamily="34" charset="0"/>
              </a:defRPr>
            </a:lvl1pPr>
            <a:lvl2pPr marL="801688" indent="-344488" algn="l" rtl="0" eaLnBrk="1" fontAlgn="base" hangingPunct="1">
              <a:spcBef>
                <a:spcPct val="0"/>
              </a:spcBef>
              <a:spcAft>
                <a:spcPct val="0"/>
              </a:spcAft>
              <a:buFont typeface="Arial" pitchFamily="34" charset="0"/>
              <a:buChar char="•"/>
              <a:defRPr sz="2800" kern="1200">
                <a:solidFill>
                  <a:srgbClr val="969696"/>
                </a:solidFill>
                <a:latin typeface="Tahoma" pitchFamily="34" charset="0"/>
                <a:ea typeface="+mn-ea"/>
                <a:cs typeface="Tahoma" pitchFamily="34" charset="0"/>
              </a:defRPr>
            </a:lvl2pPr>
            <a:lvl3pPr marL="1258888" indent="-344488" algn="l" rtl="0" eaLnBrk="1" fontAlgn="base" hangingPunct="1">
              <a:spcBef>
                <a:spcPct val="0"/>
              </a:spcBef>
              <a:spcAft>
                <a:spcPct val="0"/>
              </a:spcAft>
              <a:buSzPct val="90000"/>
              <a:buFont typeface="Calibri" pitchFamily="34" charset="0"/>
              <a:buChar char="–"/>
              <a:defRPr sz="2400" kern="1200">
                <a:solidFill>
                  <a:srgbClr val="39683E"/>
                </a:solidFill>
                <a:latin typeface="Tahoma" pitchFamily="34" charset="0"/>
                <a:ea typeface="+mn-ea"/>
                <a:cs typeface="Tahoma" pitchFamily="34" charset="0"/>
              </a:defRPr>
            </a:lvl3pPr>
            <a:lvl4pPr marL="1539875" indent="-168275" algn="l" rtl="0" eaLnBrk="1" fontAlgn="base" hangingPunct="1">
              <a:spcBef>
                <a:spcPct val="0"/>
              </a:spcBef>
              <a:spcAft>
                <a:spcPct val="0"/>
              </a:spcAft>
              <a:buFont typeface="Arial" pitchFamily="34" charset="0"/>
              <a:buChar char="•"/>
              <a:defRPr sz="2000" kern="1200">
                <a:solidFill>
                  <a:srgbClr val="969696"/>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7000"/>
              </a:lnSpc>
              <a:spcBef>
                <a:spcPts val="0"/>
              </a:spcBef>
              <a:spcAft>
                <a:spcPts val="0"/>
              </a:spcAft>
              <a:buClr>
                <a:srgbClr val="39683E"/>
              </a:buClr>
              <a:buFont typeface="Symbol" panose="05050102010706020507" pitchFamily="18" charset="2"/>
              <a:buChar char=""/>
            </a:pPr>
            <a:r>
              <a:rPr lang="hi-IN" sz="3200" dirty="0">
                <a:solidFill>
                  <a:schemeClr val="tx1"/>
                </a:solidFill>
                <a:latin typeface="Calibri" panose="020F0502020204030204" pitchFamily="34" charset="0"/>
                <a:cs typeface="Times New Roman" panose="02020603050405020304" pitchFamily="18" charset="0"/>
              </a:rPr>
              <a:t>खाना पकाने, भोजन तैयार करने और भोजन की योजना बनाने के कौशल सीखें।</a:t>
            </a:r>
            <a:endParaRPr lang="en-US" sz="3200" dirty="0">
              <a:solidFill>
                <a:schemeClr val="tx1"/>
              </a:solidFill>
              <a:latin typeface="Calibri" panose="020F0502020204030204" pitchFamily="34" charset="0"/>
              <a:cs typeface="Times New Roman" panose="02020603050405020304" pitchFamily="18" charset="0"/>
            </a:endParaRPr>
          </a:p>
          <a:p>
            <a:pPr>
              <a:lnSpc>
                <a:spcPct val="107000"/>
              </a:lnSpc>
              <a:spcBef>
                <a:spcPts val="0"/>
              </a:spcBef>
              <a:spcAft>
                <a:spcPts val="0"/>
              </a:spcAft>
              <a:buClr>
                <a:srgbClr val="39683E"/>
              </a:buClr>
              <a:buFont typeface="Symbol" panose="05050102010706020507" pitchFamily="18" charset="2"/>
              <a:buChar char=""/>
            </a:pPr>
            <a:r>
              <a:rPr lang="hi-IN" sz="3200" dirty="0">
                <a:solidFill>
                  <a:schemeClr val="tx1"/>
                </a:solidFill>
                <a:latin typeface="Calibri" panose="020F0502020204030204" pitchFamily="34" charset="0"/>
                <a:cs typeface="Times New Roman" panose="02020603050405020304" pitchFamily="18" charset="0"/>
              </a:rPr>
              <a:t>भोजन की सामग्री खरीदते समय किराने की सूची और दुकान की छूट का उपयोग करें।</a:t>
            </a:r>
            <a:endParaRPr lang="en-US" sz="3200" dirty="0">
              <a:solidFill>
                <a:schemeClr val="tx1"/>
              </a:solidFill>
              <a:latin typeface="Calibri" panose="020F0502020204030204" pitchFamily="34" charset="0"/>
              <a:cs typeface="Times New Roman" panose="02020603050405020304" pitchFamily="18" charset="0"/>
            </a:endParaRPr>
          </a:p>
          <a:p>
            <a:pPr>
              <a:lnSpc>
                <a:spcPct val="107000"/>
              </a:lnSpc>
              <a:spcBef>
                <a:spcPts val="0"/>
              </a:spcBef>
              <a:spcAft>
                <a:spcPts val="0"/>
              </a:spcAft>
              <a:buClr>
                <a:srgbClr val="39683E"/>
              </a:buClr>
              <a:buFont typeface="Symbol" panose="05050102010706020507" pitchFamily="18" charset="2"/>
              <a:buChar char=""/>
            </a:pPr>
            <a:r>
              <a:rPr lang="hi-IN" sz="3200" dirty="0">
                <a:solidFill>
                  <a:schemeClr val="tx1"/>
                </a:solidFill>
                <a:latin typeface="Calibri" panose="020F0502020204030204" pitchFamily="34" charset="0"/>
                <a:cs typeface="Times New Roman" panose="02020603050405020304" pitchFamily="18" charset="0"/>
              </a:rPr>
              <a:t>स्थानीय सामुदायिक संसाधनों के बारे में जानें जैसे </a:t>
            </a:r>
            <a:r>
              <a:rPr lang="en-US" sz="3200" dirty="0">
                <a:solidFill>
                  <a:schemeClr val="tx1"/>
                </a:solidFill>
                <a:latin typeface="Calibri" panose="020F0502020204030204" pitchFamily="34" charset="0"/>
                <a:cs typeface="Times New Roman" panose="02020603050405020304" pitchFamily="18" charset="0"/>
              </a:rPr>
              <a:t>SNAP, WIC </a:t>
            </a:r>
            <a:r>
              <a:rPr lang="hi-IN" sz="3200" dirty="0">
                <a:solidFill>
                  <a:schemeClr val="tx1"/>
                </a:solidFill>
                <a:latin typeface="Calibri" panose="020F0502020204030204" pitchFamily="34" charset="0"/>
                <a:cs typeface="Times New Roman" panose="02020603050405020304" pitchFamily="18" charset="0"/>
              </a:rPr>
              <a:t>और फूड बैंक।</a:t>
            </a:r>
            <a:endParaRPr lang="en-US" sz="3200" dirty="0">
              <a:solidFill>
                <a:schemeClr val="tx1"/>
              </a:solidFill>
              <a:latin typeface="Calibri" panose="020F0502020204030204" pitchFamily="34" charset="0"/>
              <a:cs typeface="Times New Roman" panose="02020603050405020304" pitchFamily="18" charset="0"/>
            </a:endParaRPr>
          </a:p>
          <a:p>
            <a:pPr>
              <a:lnSpc>
                <a:spcPct val="107000"/>
              </a:lnSpc>
              <a:spcBef>
                <a:spcPts val="0"/>
              </a:spcBef>
              <a:spcAft>
                <a:spcPts val="0"/>
              </a:spcAft>
              <a:buClr>
                <a:srgbClr val="39683E"/>
              </a:buClr>
              <a:buFont typeface="Symbol" panose="05050102010706020507" pitchFamily="18" charset="2"/>
              <a:buChar char=""/>
            </a:pPr>
            <a:r>
              <a:rPr lang="hi-IN" sz="3200" dirty="0">
                <a:solidFill>
                  <a:schemeClr val="tx1"/>
                </a:solidFill>
                <a:latin typeface="Calibri" panose="020F0502020204030204" pitchFamily="34" charset="0"/>
                <a:cs typeface="Times New Roman" panose="02020603050405020304" pitchFamily="18" charset="0"/>
              </a:rPr>
              <a:t>घरेलू खाद्य सुरक्षा का अभ्यास करें।</a:t>
            </a:r>
            <a:r>
              <a:rPr lang="en-US" sz="3200" dirty="0">
                <a:solidFill>
                  <a:schemeClr val="tx1"/>
                </a:solidFill>
                <a:latin typeface="Calibri" panose="020F0502020204030204"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64C36A6C-E21B-4358-DB80-87269D8AF045}"/>
              </a:ext>
            </a:extLst>
          </p:cNvPr>
          <p:cNvSpPr txBox="1"/>
          <p:nvPr/>
        </p:nvSpPr>
        <p:spPr>
          <a:xfrm>
            <a:off x="396766" y="496669"/>
            <a:ext cx="6784426"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800" b="1" dirty="0">
                <a:solidFill>
                  <a:srgbClr val="C0D446"/>
                </a:solidFill>
              </a:rPr>
              <a:t>National Nutrition Month</a:t>
            </a:r>
            <a:r>
              <a:rPr lang="en-US" sz="1800" b="1" baseline="30000" dirty="0">
                <a:solidFill>
                  <a:srgbClr val="C0D446"/>
                </a:solidFill>
              </a:rPr>
              <a:t>® </a:t>
            </a:r>
            <a:r>
              <a:rPr lang="en-US" sz="1800" b="1" dirty="0">
                <a:solidFill>
                  <a:srgbClr val="C0D446"/>
                </a:solidFill>
              </a:rPr>
              <a:t>2024</a:t>
            </a:r>
            <a:endParaRPr lang="en-US" b="1" dirty="0"/>
          </a:p>
        </p:txBody>
      </p:sp>
    </p:spTree>
    <p:extLst>
      <p:ext uri="{BB962C8B-B14F-4D97-AF65-F5344CB8AC3E}">
        <p14:creationId xmlns:p14="http://schemas.microsoft.com/office/powerpoint/2010/main" val="2389312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1364317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infant in a high chair holding a spoon.">
            <a:extLst>
              <a:ext uri="{FF2B5EF4-FFF2-40B4-BE49-F238E27FC236}">
                <a16:creationId xmlns:a16="http://schemas.microsoft.com/office/drawing/2014/main" id="{2A3AE533-6E76-4BFD-81DF-29223A3DA350}"/>
              </a:ext>
            </a:extLst>
          </p:cNvPr>
          <p:cNvPicPr>
            <a:picLocks noGrp="1" noChangeAspect="1"/>
          </p:cNvPicPr>
          <p:nvPr>
            <p:ph type="pic" sz="quarter" idx="10"/>
          </p:nvPr>
        </p:nvPicPr>
        <p:blipFill rotWithShape="1">
          <a:blip r:embed="rId6"/>
          <a:srcRect l="8396" t="18059" r="5575" b="8707"/>
          <a:stretch/>
        </p:blipFill>
        <p:spPr>
          <a:xfrm>
            <a:off x="6821103" y="0"/>
            <a:ext cx="5370897" cy="6858000"/>
          </a:xfrm>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436419" y="2392782"/>
            <a:ext cx="5860472" cy="1477328"/>
          </a:xfrm>
        </p:spPr>
        <p:txBody>
          <a:bodyPr vert="horz"/>
          <a:lstStyle/>
          <a:p>
            <a:r>
              <a:rPr lang="hi-IN" b="1" dirty="0"/>
              <a:t>घरेलू खाद्य सुरक्षा का अभ्यास करें।</a:t>
            </a:r>
            <a:endParaRPr lang="en-GB" b="1" dirty="0"/>
          </a:p>
        </p:txBody>
      </p:sp>
      <p:sp>
        <p:nvSpPr>
          <p:cNvPr id="5" name="Subtitle 4">
            <a:extLst>
              <a:ext uri="{FF2B5EF4-FFF2-40B4-BE49-F238E27FC236}">
                <a16:creationId xmlns:a16="http://schemas.microsoft.com/office/drawing/2014/main" id="{91B6D38D-CA7C-A93C-744B-C8378CFF580E}"/>
              </a:ext>
            </a:extLst>
          </p:cNvPr>
          <p:cNvSpPr>
            <a:spLocks noGrp="1"/>
          </p:cNvSpPr>
          <p:nvPr>
            <p:ph type="subTitle" idx="1"/>
          </p:nvPr>
        </p:nvSpPr>
        <p:spPr/>
        <p:txBody>
          <a:bodyPr/>
          <a:lstStyle/>
          <a:p>
            <a:endParaRPr lang="en-US"/>
          </a:p>
        </p:txBody>
      </p:sp>
      <p:sp>
        <p:nvSpPr>
          <p:cNvPr id="3" name="TextBox 2">
            <a:extLst>
              <a:ext uri="{FF2B5EF4-FFF2-40B4-BE49-F238E27FC236}">
                <a16:creationId xmlns:a16="http://schemas.microsoft.com/office/drawing/2014/main" id="{5843F954-ADF2-23B1-D0DD-8F9A49CBB90D}"/>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6" name="TextBox 5">
            <a:extLst>
              <a:ext uri="{FF2B5EF4-FFF2-40B4-BE49-F238E27FC236}">
                <a16:creationId xmlns:a16="http://schemas.microsoft.com/office/drawing/2014/main" id="{5F0A9B18-CCF0-FA42-2AFF-0ABF60E2D8FF}"/>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3736750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extLst>
              <p:ext uri="{D42A27DB-BD31-4B8C-83A1-F6EECF244321}">
                <p14:modId xmlns:p14="http://schemas.microsoft.com/office/powerpoint/2010/main" val="26954826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Placeholder 12" descr="Decorative photo: RDN/NDTR/Practitioner holding a mobile tablet and smiling at camera.">
            <a:extLst>
              <a:ext uri="{FF2B5EF4-FFF2-40B4-BE49-F238E27FC236}">
                <a16:creationId xmlns:a16="http://schemas.microsoft.com/office/drawing/2014/main" id="{D5247D80-7B7A-4C8F-8E06-66FA688DBB31}"/>
              </a:ext>
            </a:extLst>
          </p:cNvPr>
          <p:cNvPicPr>
            <a:picLocks noGrp="1" noChangeAspect="1"/>
          </p:cNvPicPr>
          <p:nvPr>
            <p:ph type="pic" sz="quarter" idx="15"/>
          </p:nvPr>
        </p:nvPicPr>
        <p:blipFill rotWithShape="1">
          <a:blip r:embed="rId6"/>
          <a:srcRect l="31244" r="4010"/>
          <a:stretch/>
        </p:blipFill>
        <p:spPr>
          <a:xfrm>
            <a:off x="6361504" y="567267"/>
            <a:ext cx="5490403" cy="5655733"/>
          </a:xfrm>
        </p:spPr>
      </p:pic>
      <p:sp>
        <p:nvSpPr>
          <p:cNvPr id="5" name="Text Placeholder 4">
            <a:extLst>
              <a:ext uri="{FF2B5EF4-FFF2-40B4-BE49-F238E27FC236}">
                <a16:creationId xmlns:a16="http://schemas.microsoft.com/office/drawing/2014/main" id="{FF14FC66-9A0F-4A68-B23F-EF745545E8D1}"/>
              </a:ext>
            </a:extLst>
          </p:cNvPr>
          <p:cNvSpPr>
            <a:spLocks noGrp="1"/>
          </p:cNvSpPr>
          <p:nvPr>
            <p:ph type="body" sz="quarter" idx="12"/>
          </p:nvPr>
        </p:nvSpPr>
        <p:spPr>
          <a:xfrm>
            <a:off x="340094" y="1893494"/>
            <a:ext cx="5561943" cy="4154984"/>
          </a:xfrm>
        </p:spPr>
        <p:txBody>
          <a:bodyPr/>
          <a:lstStyle/>
          <a:p>
            <a:pPr marL="457200" indent="-457200">
              <a:buFont typeface="Arial" panose="020B0604020202020204" pitchFamily="34" charset="0"/>
              <a:buChar char="•"/>
            </a:pPr>
            <a:r>
              <a:rPr lang="hi-IN" sz="2400" dirty="0">
                <a:solidFill>
                  <a:schemeClr val="accent1"/>
                </a:solidFill>
                <a:latin typeface="+mj-lt"/>
                <a:ea typeface="+mj-ea"/>
                <a:cs typeface="+mj-cs"/>
              </a:rPr>
              <a:t>अपने डॉक्टर से आरडीएन के पास रेफ़र किये जाने के लिये कहें।</a:t>
            </a:r>
            <a:endParaRPr lang="en-US" sz="2400" dirty="0">
              <a:solidFill>
                <a:schemeClr val="accent1"/>
              </a:solidFill>
              <a:latin typeface="+mj-lt"/>
              <a:ea typeface="+mj-ea"/>
              <a:cs typeface="+mj-cs"/>
            </a:endParaRPr>
          </a:p>
          <a:p>
            <a:pPr marL="457200" indent="-457200">
              <a:buFont typeface="Arial" panose="020B0604020202020204" pitchFamily="34" charset="0"/>
              <a:buChar char="•"/>
            </a:pPr>
            <a:r>
              <a:rPr lang="hi-IN" sz="2400" dirty="0">
                <a:solidFill>
                  <a:schemeClr val="accent1"/>
                </a:solidFill>
                <a:latin typeface="+mj-lt"/>
                <a:ea typeface="+mj-ea"/>
                <a:cs typeface="+mj-cs"/>
              </a:rPr>
              <a:t>एक ऐसे आरडीएन खोजें जो आपकी  विशेष जरूरतों में माहिर हो।</a:t>
            </a:r>
            <a:endParaRPr lang="en-US" sz="2400" dirty="0">
              <a:solidFill>
                <a:schemeClr val="accent1"/>
              </a:solidFill>
              <a:latin typeface="+mj-lt"/>
              <a:ea typeface="+mj-ea"/>
              <a:cs typeface="+mj-cs"/>
            </a:endParaRPr>
          </a:p>
          <a:p>
            <a:pPr marL="457200" indent="-457200">
              <a:buFont typeface="Arial" panose="020B0604020202020204" pitchFamily="34" charset="0"/>
              <a:buChar char="•"/>
            </a:pPr>
            <a:r>
              <a:rPr lang="hi-IN" sz="2400" dirty="0">
                <a:solidFill>
                  <a:schemeClr val="accent1"/>
                </a:solidFill>
                <a:latin typeface="+mj-lt"/>
                <a:ea typeface="+mj-ea"/>
                <a:cs typeface="+mj-cs"/>
              </a:rPr>
              <a:t>अपने स्वास्थ्य लक्ष्यों को पूरा करने के लिये व्यक्तिगत पोषण संबंधी जानकारी प्राप्त करें।</a:t>
            </a:r>
            <a:endParaRPr lang="en-US" sz="2400" dirty="0">
              <a:solidFill>
                <a:schemeClr val="accent1"/>
              </a:solidFill>
              <a:latin typeface="+mj-lt"/>
              <a:ea typeface="+mj-ea"/>
              <a:cs typeface="+mj-cs"/>
            </a:endParaRPr>
          </a:p>
          <a:p>
            <a:pPr marL="457200" indent="-457200">
              <a:buFont typeface="Arial" panose="020B0604020202020204" pitchFamily="34" charset="0"/>
              <a:buChar char="•"/>
            </a:pPr>
            <a:r>
              <a:rPr lang="hi-IN" sz="2400" dirty="0">
                <a:solidFill>
                  <a:schemeClr val="accent1"/>
                </a:solidFill>
                <a:latin typeface="+mj-lt"/>
                <a:ea typeface="+mj-ea"/>
                <a:cs typeface="+mj-cs"/>
              </a:rPr>
              <a:t>उन कई तरीकों के बारे में जानें जिनसे </a:t>
            </a:r>
            <a:r>
              <a:rPr lang="en-US" sz="2400" dirty="0">
                <a:solidFill>
                  <a:schemeClr val="accent1"/>
                </a:solidFill>
                <a:latin typeface="+mj-lt"/>
                <a:ea typeface="+mj-ea"/>
                <a:cs typeface="+mj-cs"/>
              </a:rPr>
              <a:t>RDNs </a:t>
            </a:r>
            <a:r>
              <a:rPr lang="hi-IN" sz="2400" dirty="0">
                <a:solidFill>
                  <a:schemeClr val="accent1"/>
                </a:solidFill>
                <a:latin typeface="+mj-lt"/>
                <a:ea typeface="+mj-ea"/>
                <a:cs typeface="+mj-cs"/>
              </a:rPr>
              <a:t>लोगों की स्वस्थ जीवन जीने में सहायता  कर सकते हैं।</a:t>
            </a:r>
            <a:endParaRPr lang="en-US" sz="1400" dirty="0"/>
          </a:p>
        </p:txBody>
      </p:sp>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a:xfrm>
            <a:off x="340093" y="301421"/>
            <a:ext cx="5561943" cy="861774"/>
          </a:xfrm>
        </p:spPr>
        <p:txBody>
          <a:bodyPr vert="horz"/>
          <a:lstStyle/>
          <a:p>
            <a:r>
              <a:rPr lang="hi-IN" sz="2800" b="1" dirty="0"/>
              <a:t>पंजीकृत आहार और पोषण विशेषज्ञ (आरडीएन) का परामर्श लें। </a:t>
            </a:r>
            <a:endParaRPr lang="en-GB" sz="2800" b="1" dirty="0"/>
          </a:p>
        </p:txBody>
      </p:sp>
      <p:sp>
        <p:nvSpPr>
          <p:cNvPr id="6" name="TextBox 5">
            <a:extLst>
              <a:ext uri="{FF2B5EF4-FFF2-40B4-BE49-F238E27FC236}">
                <a16:creationId xmlns:a16="http://schemas.microsoft.com/office/drawing/2014/main" id="{A8436EF1-74BB-4324-1B4B-5E4F2A73E249}"/>
              </a:ext>
            </a:extLst>
          </p:cNvPr>
          <p:cNvSpPr txBox="1"/>
          <p:nvPr/>
        </p:nvSpPr>
        <p:spPr>
          <a:xfrm>
            <a:off x="7759700" y="637131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39430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42942350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assortment food, including milk, red kidney beans, eggs, turmeric, peppercorns, blueberries, hazelnuts, brown rice, cheese, whole-grain bread, cucumbers, tomatoes, bulgar, meats, quinoa, apricots and figs.">
            <a:extLst>
              <a:ext uri="{FF2B5EF4-FFF2-40B4-BE49-F238E27FC236}">
                <a16:creationId xmlns:a16="http://schemas.microsoft.com/office/drawing/2014/main" id="{94E78488-8129-4254-9BE9-7F5A4B282358}"/>
              </a:ext>
              <a:ext uri="{C183D7F6-B498-43B3-948B-1728B52AA6E4}">
                <adec:decorative xmlns:adec="http://schemas.microsoft.com/office/drawing/2017/decorative" val="0"/>
              </a:ext>
            </a:extLst>
          </p:cNvPr>
          <p:cNvPicPr>
            <a:picLocks noGrp="1" noChangeAspect="1"/>
          </p:cNvPicPr>
          <p:nvPr>
            <p:ph type="pic" sz="quarter" idx="10"/>
          </p:nvPr>
        </p:nvPicPr>
        <p:blipFill>
          <a:blip r:embed="rId6"/>
          <a:srcRect t="7395" b="7395"/>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19619" y="317464"/>
            <a:ext cx="5860472" cy="2031325"/>
          </a:xfrm>
        </p:spPr>
        <p:txBody>
          <a:bodyPr vert="horz"/>
          <a:lstStyle/>
          <a:p>
            <a:r>
              <a:rPr lang="hi-IN" sz="4400" b="1" dirty="0"/>
              <a:t>सभी खाद्य समूहों से विभिन्न प्रकार के खाद्य पदार्थ खायें।</a:t>
            </a:r>
            <a:endParaRPr lang="en-GB" sz="4400" b="1" dirty="0"/>
          </a:p>
        </p:txBody>
      </p:sp>
      <p:sp>
        <p:nvSpPr>
          <p:cNvPr id="5" name="Text Placeholder 1">
            <a:extLst>
              <a:ext uri="{FF2B5EF4-FFF2-40B4-BE49-F238E27FC236}">
                <a16:creationId xmlns:a16="http://schemas.microsoft.com/office/drawing/2014/main" id="{AE82BF5C-F437-EF4E-0333-3C37CDBAC19E}"/>
              </a:ext>
            </a:extLst>
          </p:cNvPr>
          <p:cNvSpPr txBox="1">
            <a:spLocks/>
          </p:cNvSpPr>
          <p:nvPr/>
        </p:nvSpPr>
        <p:spPr>
          <a:xfrm>
            <a:off x="6522720" y="2407920"/>
            <a:ext cx="5181600" cy="3505199"/>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spcAft>
                <a:spcPts val="400"/>
              </a:spcAft>
            </a:pPr>
            <a:r>
              <a:rPr lang="hi-IN" sz="3200" dirty="0">
                <a:solidFill>
                  <a:schemeClr val="accent1"/>
                </a:solidFill>
                <a:latin typeface="+mj-lt"/>
                <a:ea typeface="+mj-ea"/>
                <a:cs typeface="+mj-cs"/>
              </a:rPr>
              <a:t>फल</a:t>
            </a:r>
            <a:endParaRPr lang="en-US" sz="3200" dirty="0">
              <a:solidFill>
                <a:schemeClr val="accent1"/>
              </a:solidFill>
              <a:latin typeface="+mj-lt"/>
              <a:ea typeface="+mj-ea"/>
              <a:cs typeface="+mj-cs"/>
            </a:endParaRPr>
          </a:p>
          <a:p>
            <a:pPr lvl="1">
              <a:lnSpc>
                <a:spcPct val="150000"/>
              </a:lnSpc>
              <a:spcAft>
                <a:spcPts val="400"/>
              </a:spcAft>
            </a:pPr>
            <a:r>
              <a:rPr lang="hi-IN" sz="3200" dirty="0">
                <a:solidFill>
                  <a:schemeClr val="accent1"/>
                </a:solidFill>
                <a:latin typeface="+mj-lt"/>
                <a:ea typeface="+mj-ea"/>
                <a:cs typeface="+mj-cs"/>
              </a:rPr>
              <a:t>सब्ज़ियां</a:t>
            </a:r>
            <a:endParaRPr lang="en-US" sz="3200" dirty="0">
              <a:solidFill>
                <a:schemeClr val="accent1"/>
              </a:solidFill>
              <a:latin typeface="+mj-lt"/>
              <a:ea typeface="+mj-ea"/>
              <a:cs typeface="+mj-cs"/>
            </a:endParaRPr>
          </a:p>
          <a:p>
            <a:pPr lvl="1">
              <a:lnSpc>
                <a:spcPct val="150000"/>
              </a:lnSpc>
              <a:spcAft>
                <a:spcPts val="400"/>
              </a:spcAft>
            </a:pPr>
            <a:r>
              <a:rPr lang="hi-IN" sz="3200" dirty="0">
                <a:solidFill>
                  <a:schemeClr val="accent1"/>
                </a:solidFill>
                <a:latin typeface="+mj-lt"/>
                <a:ea typeface="+mj-ea"/>
                <a:cs typeface="+mj-cs"/>
              </a:rPr>
              <a:t>अनाज</a:t>
            </a:r>
            <a:endParaRPr lang="en-US" sz="3200" dirty="0">
              <a:solidFill>
                <a:schemeClr val="accent1"/>
              </a:solidFill>
              <a:latin typeface="+mj-lt"/>
              <a:ea typeface="+mj-ea"/>
              <a:cs typeface="+mj-cs"/>
            </a:endParaRPr>
          </a:p>
          <a:p>
            <a:pPr lvl="1">
              <a:lnSpc>
                <a:spcPct val="150000"/>
              </a:lnSpc>
              <a:spcAft>
                <a:spcPts val="400"/>
              </a:spcAft>
            </a:pPr>
            <a:r>
              <a:rPr lang="hi-IN" sz="3200" dirty="0">
                <a:solidFill>
                  <a:schemeClr val="accent1"/>
                </a:solidFill>
                <a:latin typeface="+mj-lt"/>
                <a:ea typeface="+mj-ea"/>
                <a:cs typeface="+mj-cs"/>
              </a:rPr>
              <a:t>प्रोटीन</a:t>
            </a:r>
            <a:endParaRPr lang="en-US" sz="3200" dirty="0">
              <a:solidFill>
                <a:schemeClr val="accent1"/>
              </a:solidFill>
              <a:latin typeface="+mj-lt"/>
              <a:ea typeface="+mj-ea"/>
              <a:cs typeface="+mj-cs"/>
            </a:endParaRPr>
          </a:p>
          <a:p>
            <a:pPr lvl="1">
              <a:lnSpc>
                <a:spcPct val="150000"/>
              </a:lnSpc>
              <a:spcAft>
                <a:spcPts val="400"/>
              </a:spcAft>
            </a:pPr>
            <a:r>
              <a:rPr lang="hi-IN" sz="3200" dirty="0">
                <a:solidFill>
                  <a:schemeClr val="accent1"/>
                </a:solidFill>
                <a:latin typeface="+mj-lt"/>
                <a:ea typeface="+mj-ea"/>
                <a:cs typeface="+mj-cs"/>
              </a:rPr>
              <a:t>दुग्ध पदार्थ (डेरी)</a:t>
            </a:r>
            <a:endParaRPr lang="en-US" sz="3200" dirty="0">
              <a:solidFill>
                <a:schemeClr val="accent1"/>
              </a:solidFill>
              <a:latin typeface="+mj-lt"/>
              <a:ea typeface="+mj-ea"/>
              <a:cs typeface="+mj-cs"/>
            </a:endParaRPr>
          </a:p>
          <a:p>
            <a:pPr>
              <a:lnSpc>
                <a:spcPct val="150000"/>
              </a:lnSpc>
            </a:pPr>
            <a:endParaRPr lang="en-US" sz="2400" dirty="0"/>
          </a:p>
        </p:txBody>
      </p:sp>
      <p:sp>
        <p:nvSpPr>
          <p:cNvPr id="7" name="TextBox 6">
            <a:extLst>
              <a:ext uri="{FF2B5EF4-FFF2-40B4-BE49-F238E27FC236}">
                <a16:creationId xmlns:a16="http://schemas.microsoft.com/office/drawing/2014/main" id="{E4802F66-A8AC-147E-D907-84D487EB437F}"/>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8" name="TextBox 7">
            <a:extLst>
              <a:ext uri="{FF2B5EF4-FFF2-40B4-BE49-F238E27FC236}">
                <a16:creationId xmlns:a16="http://schemas.microsoft.com/office/drawing/2014/main" id="{B651F1CE-2019-045C-C9B5-D23E72A3FD43}"/>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spTree>
    <p:extLst>
      <p:ext uri="{BB962C8B-B14F-4D97-AF65-F5344CB8AC3E}">
        <p14:creationId xmlns:p14="http://schemas.microsoft.com/office/powerpoint/2010/main" val="39086157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PowerPoint Templates" id="{864C1590-FABC-EB43-9528-7E14510AC070}" vid="{E92D9AC6-6CAB-9648-816C-9B214CBE47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Academy PowerPoint Templates</Template>
  <TotalTime>1012</TotalTime>
  <Words>2428</Words>
  <Application>Microsoft Office PowerPoint</Application>
  <PresentationFormat>Widescreen</PresentationFormat>
  <Paragraphs>240</Paragraphs>
  <Slides>17</Slides>
  <Notes>17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9" baseType="lpstr">
      <vt:lpstr>Arial</vt:lpstr>
      <vt:lpstr>Calibri</vt:lpstr>
      <vt:lpstr>Cambria</vt:lpstr>
      <vt:lpstr>Courier New</vt:lpstr>
      <vt:lpstr>Myriad Pro</vt:lpstr>
      <vt:lpstr>Myriad Pro Light</vt:lpstr>
      <vt:lpstr>Nunito Light</vt:lpstr>
      <vt:lpstr>Source Sans Pro</vt:lpstr>
      <vt:lpstr>Symbol</vt:lpstr>
      <vt:lpstr>Wingdings</vt:lpstr>
      <vt:lpstr>Office Theme</vt:lpstr>
      <vt:lpstr>think-cell Slide</vt:lpstr>
      <vt:lpstr>National Nutrition Month® 2024</vt:lpstr>
      <vt:lpstr>PowerPoint Presentation</vt:lpstr>
      <vt:lpstr>उद्देश्य:</vt:lpstr>
      <vt:lpstr>एक स्वास्थ्यवर्धक खान-पान की दिनचर्या</vt:lpstr>
      <vt:lpstr>किसी भी बजट पर पोषित रहें।</vt:lpstr>
      <vt:lpstr>PowerPoint Presentation</vt:lpstr>
      <vt:lpstr>घरेलू खाद्य सुरक्षा का अभ्यास करें।</vt:lpstr>
      <vt:lpstr>पंजीकृत आहार और पोषण विशेषज्ञ (आरडीएन) का परामर्श लें। </vt:lpstr>
      <vt:lpstr>सभी खाद्य समूहों से विभिन्न प्रकार के खाद्य पदार्थ खायें।</vt:lpstr>
      <vt:lpstr>PowerPoint Presentation</vt:lpstr>
      <vt:lpstr>PowerPoint Presentation</vt:lpstr>
      <vt:lpstr>पर्यावरण को ध्यान में रखकर खायें।</vt:lpstr>
      <vt:lpstr>PowerPoint Presentation</vt:lpstr>
      <vt:lpstr>PowerPoint Presentation</vt:lpstr>
      <vt:lpstr>National Nutrition Month® 2024</vt:lpstr>
      <vt:lpstr>धन्यवाद!</vt:lpstr>
      <vt:lpstr>National  Nutrition Month®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Jill Kohn</dc:creator>
  <cp:lastModifiedBy>Jill Kohn</cp:lastModifiedBy>
  <cp:revision>6</cp:revision>
  <dcterms:created xsi:type="dcterms:W3CDTF">2023-11-10T18:49:27Z</dcterms:created>
  <dcterms:modified xsi:type="dcterms:W3CDTF">2024-01-10T14:41:31Z</dcterms:modified>
</cp:coreProperties>
</file>