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4A976-B473-4F84-86F5-43D32FEB6127}" v="2" dt="2024-01-10T14:19:16.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37958" cy="369332"/>
          </a:xfrm>
          <a:prstGeom prst="rect">
            <a:avLst/>
          </a:prstGeom>
          <a:noFill/>
        </p:spPr>
        <p:txBody>
          <a:bodyPr wrap="none" rtlCol="0">
            <a:spAutoFit/>
          </a:bodyPr>
          <a:lstStyle/>
          <a:p>
            <a:r>
              <a:rPr lang="en-US" dirty="0">
                <a:solidFill>
                  <a:srgbClr val="B2B2B2"/>
                </a:solidFill>
              </a:rPr>
              <a:t>MARCH 2024</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3600" b="1" dirty="0"/>
              <a:t>Coma una variedad de comidas de todos los grupos de alimentos.</a:t>
            </a:r>
            <a:endParaRPr lang="en-US" sz="36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168050" y="258064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Incorpore sus comidas y tradiciones culturales favoritas.</a:t>
            </a:r>
          </a:p>
          <a:p>
            <a:pPr marR="0" lvl="0">
              <a:spcBef>
                <a:spcPts val="0"/>
              </a:spcBef>
              <a:spcAft>
                <a:spcPts val="0"/>
              </a:spcAft>
              <a:buClr>
                <a:srgbClr val="39683E"/>
              </a:buClr>
              <a:buFont typeface="Symbol" panose="05050102010706020507" pitchFamily="18" charset="2"/>
              <a:buChar char=""/>
            </a:pPr>
            <a:r>
              <a:rPr lang="en-US" sz="3200" dirty="0">
                <a:solidFill>
                  <a:schemeClr val="tx1"/>
                </a:solidFill>
                <a:latin typeface="Calibri" panose="020F0502020204030204" pitchFamily="34" charset="0"/>
                <a:cs typeface="Times New Roman" panose="02020603050405020304" pitchFamily="18" charset="0"/>
              </a:rPr>
              <a:t>Coma </a:t>
            </a:r>
            <a:r>
              <a:rPr lang="en-US" sz="3200" dirty="0" err="1">
                <a:solidFill>
                  <a:schemeClr val="tx1"/>
                </a:solidFill>
                <a:latin typeface="Calibri" panose="020F0502020204030204" pitchFamily="34" charset="0"/>
                <a:cs typeface="Times New Roman" panose="02020603050405020304" pitchFamily="18" charset="0"/>
              </a:rPr>
              <a:t>alimentos</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en</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varias</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formas</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incluyendo</a:t>
            </a:r>
            <a:r>
              <a:rPr lang="en-US" sz="3200" dirty="0">
                <a:solidFill>
                  <a:schemeClr val="tx1"/>
                </a:solidFill>
                <a:latin typeface="Calibri" panose="020F0502020204030204" pitchFamily="34" charset="0"/>
                <a:cs typeface="Times New Roman" panose="02020603050405020304" pitchFamily="18" charset="0"/>
              </a:rPr>
              <a:t> frescos, </a:t>
            </a:r>
            <a:r>
              <a:rPr lang="en-US" sz="3200" dirty="0" err="1">
                <a:solidFill>
                  <a:schemeClr val="tx1"/>
                </a:solidFill>
                <a:latin typeface="Calibri" panose="020F0502020204030204" pitchFamily="34" charset="0"/>
                <a:cs typeface="Times New Roman" panose="02020603050405020304" pitchFamily="18" charset="0"/>
              </a:rPr>
              <a:t>congelados</a:t>
            </a:r>
            <a:r>
              <a:rPr lang="en-US" sz="3200" dirty="0">
                <a:solidFill>
                  <a:schemeClr val="tx1"/>
                </a:solidFill>
                <a:latin typeface="Calibri" panose="020F0502020204030204" pitchFamily="34" charset="0"/>
                <a:cs typeface="Times New Roman" panose="02020603050405020304" pitchFamily="18" charset="0"/>
              </a:rPr>
              <a:t>, </a:t>
            </a:r>
            <a:r>
              <a:rPr lang="en-US" sz="3200" dirty="0" err="1">
                <a:solidFill>
                  <a:schemeClr val="tx1"/>
                </a:solidFill>
                <a:latin typeface="Calibri" panose="020F0502020204030204" pitchFamily="34" charset="0"/>
                <a:cs typeface="Times New Roman" panose="02020603050405020304" pitchFamily="18" charset="0"/>
              </a:rPr>
              <a:t>enlatados</a:t>
            </a:r>
            <a:r>
              <a:rPr lang="en-US" sz="3200" dirty="0">
                <a:solidFill>
                  <a:schemeClr val="tx1"/>
                </a:solidFill>
                <a:latin typeface="Calibri" panose="020F0502020204030204" pitchFamily="34" charset="0"/>
                <a:cs typeface="Times New Roman" panose="02020603050405020304" pitchFamily="18" charset="0"/>
              </a:rPr>
              <a:t> y </a:t>
            </a:r>
            <a:r>
              <a:rPr lang="en-US" sz="3200" dirty="0" err="1">
                <a:solidFill>
                  <a:schemeClr val="tx1"/>
                </a:solidFill>
                <a:latin typeface="Calibri" panose="020F0502020204030204" pitchFamily="34" charset="0"/>
                <a:cs typeface="Times New Roman" panose="02020603050405020304" pitchFamily="18" charset="0"/>
              </a:rPr>
              <a:t>secos</a:t>
            </a:r>
            <a:r>
              <a:rPr lang="en-US" sz="3200" dirty="0">
                <a:solidFill>
                  <a:schemeClr val="tx1"/>
                </a:solidFill>
                <a:latin typeface="Calibri" panose="020F0502020204030204" pitchFamily="34" charset="0"/>
                <a:cs typeface="Times New Roman" panose="02020603050405020304" pitchFamily="18" charset="0"/>
              </a:rPr>
              <a:t>.</a:t>
            </a:r>
          </a:p>
          <a:p>
            <a:pPr marR="0" lvl="0">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Experimente con recetas que tengan ingredientes diferentes.</a:t>
            </a:r>
          </a:p>
          <a:p>
            <a:pPr marR="0" lvl="0">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Pruebe nuevos alimentos o comidas internacionales.</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err="1"/>
              <a:t>MiPlato</a:t>
            </a:r>
            <a:endParaRPr lang="en-US" sz="4000" b="1" dirty="0"/>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es-ES" b="1" dirty="0"/>
              <a:t>Coma pensando en el medio ambiente.</a:t>
            </a:r>
            <a:endParaRPr lang="en-GB" b="1" dirty="0"/>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222924" y="1066800"/>
            <a:ext cx="11729123"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s-ES" sz="4000" b="1" dirty="0"/>
              <a:t>Coma pensando en el medio ambiente.</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55800"/>
            <a:ext cx="685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Clr>
                <a:srgbClr val="39683E"/>
              </a:buClr>
              <a:buFont typeface="Symbol" panose="05050102010706020507" pitchFamily="18" charset="2"/>
              <a:buChar char=""/>
            </a:pPr>
            <a:r>
              <a:rPr lang="es-ES"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Sea creativo con las sobras y las formas de reducir el desperdicio de los alimentos.</a:t>
            </a:r>
          </a:p>
          <a:p>
            <a:pPr marL="342900" marR="0" lvl="0" indent="-342900">
              <a:lnSpc>
                <a:spcPct val="107000"/>
              </a:lnSpc>
              <a:spcBef>
                <a:spcPts val="0"/>
              </a:spcBef>
              <a:spcAft>
                <a:spcPts val="0"/>
              </a:spcAft>
              <a:buClr>
                <a:srgbClr val="39683E"/>
              </a:buClr>
              <a:buFont typeface="Symbol" panose="05050102010706020507" pitchFamily="18" charset="2"/>
              <a:buChar char=""/>
            </a:pPr>
            <a:r>
              <a:rPr lang="es-ES"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Disfrute de más alimentos y bocaditos basados en plantas.</a:t>
            </a:r>
          </a:p>
          <a:p>
            <a:pPr marL="342900" marR="0" lvl="0" indent="-342900">
              <a:lnSpc>
                <a:spcPct val="107000"/>
              </a:lnSpc>
              <a:spcBef>
                <a:spcPts val="0"/>
              </a:spcBef>
              <a:spcAft>
                <a:spcPts val="0"/>
              </a:spcAft>
              <a:buClr>
                <a:srgbClr val="39683E"/>
              </a:buClr>
              <a:buFont typeface="Symbol" panose="05050102010706020507" pitchFamily="18" charset="2"/>
              <a:buChar char=""/>
            </a:pPr>
            <a:r>
              <a:rPr lang="es-ES"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Compre alimentos de temporada y de granjeros locales cuando le sea posible.</a:t>
            </a:r>
          </a:p>
          <a:p>
            <a:pPr marL="342900" marR="0" lvl="0" indent="-342900">
              <a:lnSpc>
                <a:spcPct val="107000"/>
              </a:lnSpc>
              <a:spcBef>
                <a:spcPts val="0"/>
              </a:spcBef>
              <a:spcAft>
                <a:spcPts val="0"/>
              </a:spcAft>
              <a:buClr>
                <a:srgbClr val="39683E"/>
              </a:buClr>
              <a:buFont typeface="Symbol" panose="05050102010706020507" pitchFamily="18" charset="2"/>
              <a:buChar char=""/>
            </a:pPr>
            <a:r>
              <a:rPr lang="es-ES"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Cultive alimentos en casa o en un jardín comunitario.</a:t>
            </a:r>
            <a:endParaRPr lang="en-US" sz="3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175432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5400" dirty="0"/>
              <a:t>Encuentre un experto en nutrición en su área, visitando 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chemeClr val="accent4"/>
                </a:solidFill>
                <a:effectLst/>
              </a:rPr>
              <a:t>¿</a:t>
            </a:r>
            <a:r>
              <a:rPr lang="en-US" sz="8000" b="1" cap="none" spc="0" dirty="0" err="1">
                <a:ln/>
                <a:solidFill>
                  <a:schemeClr val="accent4"/>
                </a:solidFill>
                <a:effectLst/>
              </a:rPr>
              <a:t>Preguntas</a:t>
            </a:r>
            <a:r>
              <a:rPr lang="en-US" sz="8000" b="1" cap="none" spc="0" dirty="0">
                <a:ln/>
                <a:solidFill>
                  <a:schemeClr val="accent4"/>
                </a:solidFill>
                <a:effectLst/>
              </a:rPr>
              <a:t>?</a:t>
            </a: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en-US" sz="9600" b="1" dirty="0">
                <a:solidFill>
                  <a:srgbClr val="C0D446"/>
                </a:solidFill>
                <a:latin typeface="+mn-lt"/>
              </a:rPr>
              <a:t>¡Gracias!</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6879809" y="1202104"/>
            <a:ext cx="4453792" cy="4453792"/>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396890" y="1271002"/>
            <a:ext cx="4453792" cy="4453792"/>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3716851"/>
          </a:xfrm>
        </p:spPr>
        <p:txBody>
          <a:bodyPr/>
          <a:lstStyle/>
          <a:p>
            <a:pPr marL="457200" indent="-457200">
              <a:lnSpc>
                <a:spcPct val="150000"/>
              </a:lnSpc>
              <a:buFont typeface="+mj-lt"/>
              <a:buAutoNum type="arabicPeriod"/>
            </a:pPr>
            <a:r>
              <a:rPr lang="es-ES" dirty="0"/>
              <a:t>Explicar la importancia de comer una variedad de alimentos de todos los grupos de alimentos.</a:t>
            </a:r>
          </a:p>
          <a:p>
            <a:pPr marL="457200" indent="-457200">
              <a:lnSpc>
                <a:spcPct val="150000"/>
              </a:lnSpc>
              <a:buFont typeface="+mj-lt"/>
              <a:buAutoNum type="arabicPeriod"/>
            </a:pPr>
            <a:r>
              <a:rPr lang="es-ES" dirty="0"/>
              <a:t>Identificar al menos dos razones para reunirse con un dietista nutricionista registrado.</a:t>
            </a:r>
          </a:p>
          <a:p>
            <a:pPr marL="457200" indent="-457200">
              <a:lnSpc>
                <a:spcPct val="150000"/>
              </a:lnSpc>
              <a:buFont typeface="+mj-lt"/>
              <a:buAutoNum type="arabicPeriod"/>
            </a:pPr>
            <a:r>
              <a:rPr lang="es-ES" dirty="0"/>
              <a:t>Describir tres maneras de comer teniendo en cuenta el medio ambiente.</a:t>
            </a:r>
          </a:p>
          <a:p>
            <a:pPr marL="457200" indent="-457200">
              <a:lnSpc>
                <a:spcPct val="150000"/>
              </a:lnSpc>
              <a:buFont typeface="+mj-lt"/>
              <a:buAutoNum type="arabicPeriod"/>
            </a:pPr>
            <a:endParaRPr lang="en-GB" dirty="0"/>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err="1"/>
              <a:t>Objetivos</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023451"/>
            <a:ext cx="5860472" cy="2215991"/>
          </a:xfrm>
        </p:spPr>
        <p:txBody>
          <a:bodyPr vert="horz"/>
          <a:lstStyle/>
          <a:p>
            <a:r>
              <a:rPr lang="es-ES" b="1" dirty="0"/>
              <a:t>Una rutina de alimentación saludable.</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1836999"/>
            <a:ext cx="5860472" cy="2954655"/>
          </a:xfrm>
        </p:spPr>
        <p:txBody>
          <a:bodyPr vert="horz"/>
          <a:lstStyle/>
          <a:p>
            <a:r>
              <a:rPr lang="es-ES" b="1" dirty="0"/>
              <a:t>Manténgase bien nutrido con cualquier presupuesto.</a:t>
            </a:r>
            <a:endParaRPr lang="en-GB" b="1" dirty="0"/>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300480" y="1143000"/>
            <a:ext cx="1035812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3600" b="1" dirty="0"/>
              <a:t>Manténgase bien nutrido con cualquier presupuesto.</a:t>
            </a:r>
            <a:endParaRPr lang="en-US" sz="36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242162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Aprenda a cocinar, preparar alimentos y las destrezas necesarias para planear sus comidas.</a:t>
            </a:r>
          </a:p>
          <a:p>
            <a:pPr>
              <a:lnSpc>
                <a:spcPct val="107000"/>
              </a:lnSpc>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Use una lista de compras y aproveche las promociones cuando compre los alimentos.</a:t>
            </a:r>
          </a:p>
          <a:p>
            <a:pPr>
              <a:lnSpc>
                <a:spcPct val="107000"/>
              </a:lnSpc>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Aprenda sobre los recursos comunitarios como SNAP, WIC y los bancos de alimentos locales.</a:t>
            </a:r>
          </a:p>
          <a:p>
            <a:pPr>
              <a:lnSpc>
                <a:spcPct val="107000"/>
              </a:lnSpc>
              <a:spcBef>
                <a:spcPts val="0"/>
              </a:spcBef>
              <a:spcAft>
                <a:spcPts val="0"/>
              </a:spcAft>
              <a:buClr>
                <a:srgbClr val="39683E"/>
              </a:buClr>
              <a:buFont typeface="Symbol" panose="05050102010706020507" pitchFamily="18" charset="2"/>
              <a:buChar char=""/>
            </a:pPr>
            <a:r>
              <a:rPr lang="es-ES" sz="3200" dirty="0">
                <a:solidFill>
                  <a:schemeClr val="tx1"/>
                </a:solidFill>
                <a:latin typeface="Calibri" panose="020F0502020204030204" pitchFamily="34" charset="0"/>
                <a:cs typeface="Times New Roman" panose="02020603050405020304" pitchFamily="18" charset="0"/>
              </a:rPr>
              <a:t>Practique la seguridad alimentaria en el hogar.</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151959"/>
            <a:ext cx="5860472" cy="2954655"/>
          </a:xfrm>
        </p:spPr>
        <p:txBody>
          <a:bodyPr vert="horz"/>
          <a:lstStyle/>
          <a:p>
            <a:r>
              <a:rPr lang="es-ES" b="1" dirty="0"/>
              <a:t>Practique la seguridad alimentaria en el hogar.</a:t>
            </a:r>
            <a:endParaRPr lang="en-GB" b="1" dirty="0"/>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720774"/>
            <a:ext cx="5561943" cy="4678204"/>
          </a:xfrm>
        </p:spPr>
        <p:txBody>
          <a:bodyPr/>
          <a:lstStyle/>
          <a:p>
            <a:pPr marL="457200" indent="-457200">
              <a:buFont typeface="Arial" panose="020B0604020202020204" pitchFamily="34" charset="0"/>
              <a:buChar char="•"/>
            </a:pPr>
            <a:r>
              <a:rPr lang="es-ES" sz="2400" dirty="0">
                <a:solidFill>
                  <a:schemeClr val="accent1"/>
                </a:solidFill>
                <a:latin typeface="+mj-lt"/>
                <a:ea typeface="+mj-ea"/>
                <a:cs typeface="+mj-cs"/>
              </a:rPr>
              <a:t>Pida a su médico que lo refiera a un RDN.</a:t>
            </a:r>
          </a:p>
          <a:p>
            <a:pPr marL="457200" indent="-457200">
              <a:buFont typeface="Arial" panose="020B0604020202020204" pitchFamily="34" charset="0"/>
              <a:buChar char="•"/>
            </a:pPr>
            <a:r>
              <a:rPr lang="es-ES" sz="2400" dirty="0">
                <a:solidFill>
                  <a:schemeClr val="accent1"/>
                </a:solidFill>
                <a:latin typeface="+mj-lt"/>
                <a:ea typeface="+mj-ea"/>
                <a:cs typeface="+mj-cs"/>
              </a:rPr>
              <a:t>Encuentre un RDN que se especialice en sus necesidades personales.</a:t>
            </a:r>
          </a:p>
          <a:p>
            <a:pPr marL="457200" indent="-457200">
              <a:buFont typeface="Arial" panose="020B0604020202020204" pitchFamily="34" charset="0"/>
              <a:buChar char="•"/>
            </a:pPr>
            <a:r>
              <a:rPr lang="es-ES" sz="2400" dirty="0">
                <a:solidFill>
                  <a:schemeClr val="accent1"/>
                </a:solidFill>
                <a:latin typeface="+mj-lt"/>
                <a:ea typeface="+mj-ea"/>
                <a:cs typeface="+mj-cs"/>
              </a:rPr>
              <a:t>Reciba información nutricional personalizada para alcanzar sus objetivos de salud.</a:t>
            </a:r>
          </a:p>
          <a:p>
            <a:pPr marL="457200" indent="-457200">
              <a:buFont typeface="Arial" panose="020B0604020202020204" pitchFamily="34" charset="0"/>
              <a:buChar char="•"/>
            </a:pPr>
            <a:r>
              <a:rPr lang="es-ES" sz="2400" dirty="0">
                <a:solidFill>
                  <a:schemeClr val="accent1"/>
                </a:solidFill>
                <a:latin typeface="+mj-lt"/>
                <a:ea typeface="+mj-ea"/>
                <a:cs typeface="+mj-cs"/>
              </a:rPr>
              <a:t>Aprenda sobre las muchas formas en que los RDN pueden ayudar a la gente a vivir una vida más saludable.</a:t>
            </a:r>
            <a:endParaRPr lang="en-US" sz="2400" dirty="0">
              <a:solidFill>
                <a:schemeClr val="accent1"/>
              </a:solidFill>
              <a:latin typeface="+mj-lt"/>
              <a:ea typeface="+mj-ea"/>
              <a:cs typeface="+mj-cs"/>
            </a:endParaRPr>
          </a:p>
          <a:p>
            <a:pPr lvl="5"/>
            <a:endParaRPr lang="en-US" sz="24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183707"/>
            <a:ext cx="5561943" cy="1477328"/>
          </a:xfrm>
        </p:spPr>
        <p:txBody>
          <a:bodyPr vert="horz"/>
          <a:lstStyle/>
          <a:p>
            <a:r>
              <a:rPr lang="it-IT" b="1" dirty="0"/>
              <a:t>Consulte a un dietista nutricionista registrado (DNR).</a:t>
            </a:r>
            <a:endParaRPr lang="en-GB"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409797"/>
            <a:ext cx="5860472" cy="1846659"/>
          </a:xfrm>
        </p:spPr>
        <p:txBody>
          <a:bodyPr vert="horz"/>
          <a:lstStyle/>
          <a:p>
            <a:r>
              <a:rPr lang="es-ES" sz="4000" b="1" dirty="0"/>
              <a:t>Coma una variedad de comidas de todos los grupos de alimentos.</a:t>
            </a:r>
            <a:endParaRPr lang="en-GB" sz="40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en-US" sz="3200" dirty="0" err="1">
                <a:solidFill>
                  <a:schemeClr val="accent1"/>
                </a:solidFill>
                <a:latin typeface="+mj-lt"/>
                <a:ea typeface="+mj-ea"/>
                <a:cs typeface="+mj-cs"/>
              </a:rPr>
              <a:t>Frutas</a:t>
            </a:r>
            <a:endParaRPr lang="en-US" sz="3200" dirty="0">
              <a:solidFill>
                <a:schemeClr val="accent1"/>
              </a:solidFill>
              <a:latin typeface="+mj-lt"/>
              <a:ea typeface="+mj-ea"/>
              <a:cs typeface="+mj-cs"/>
            </a:endParaRPr>
          </a:p>
          <a:p>
            <a:pPr lvl="1">
              <a:lnSpc>
                <a:spcPct val="150000"/>
              </a:lnSpc>
              <a:spcAft>
                <a:spcPts val="400"/>
              </a:spcAft>
            </a:pPr>
            <a:r>
              <a:rPr lang="en-US" sz="3200" dirty="0" err="1">
                <a:solidFill>
                  <a:schemeClr val="accent1"/>
                </a:solidFill>
                <a:latin typeface="+mj-lt"/>
                <a:ea typeface="+mj-ea"/>
                <a:cs typeface="+mj-cs"/>
              </a:rPr>
              <a:t>Vegetales</a:t>
            </a:r>
            <a:endParaRPr lang="en-US" sz="3200" dirty="0">
              <a:solidFill>
                <a:schemeClr val="accent1"/>
              </a:solidFill>
              <a:latin typeface="+mj-lt"/>
              <a:ea typeface="+mj-ea"/>
              <a:cs typeface="+mj-cs"/>
            </a:endParaRPr>
          </a:p>
          <a:p>
            <a:pPr lvl="1">
              <a:lnSpc>
                <a:spcPct val="150000"/>
              </a:lnSpc>
              <a:spcAft>
                <a:spcPts val="400"/>
              </a:spcAft>
            </a:pPr>
            <a:r>
              <a:rPr lang="en-US" sz="3200" dirty="0">
                <a:solidFill>
                  <a:schemeClr val="accent1"/>
                </a:solidFill>
                <a:latin typeface="+mj-lt"/>
                <a:ea typeface="+mj-ea"/>
                <a:cs typeface="+mj-cs"/>
              </a:rPr>
              <a:t>Granos</a:t>
            </a:r>
          </a:p>
          <a:p>
            <a:pPr lvl="1">
              <a:lnSpc>
                <a:spcPct val="150000"/>
              </a:lnSpc>
              <a:spcAft>
                <a:spcPts val="400"/>
              </a:spcAft>
            </a:pPr>
            <a:r>
              <a:rPr lang="en-US" sz="3200" dirty="0" err="1">
                <a:solidFill>
                  <a:schemeClr val="accent1"/>
                </a:solidFill>
                <a:latin typeface="+mj-lt"/>
                <a:ea typeface="+mj-ea"/>
                <a:cs typeface="+mj-cs"/>
              </a:rPr>
              <a:t>Proteína</a:t>
            </a:r>
            <a:endParaRPr lang="en-US" sz="3200" dirty="0">
              <a:solidFill>
                <a:schemeClr val="accent1"/>
              </a:solidFill>
              <a:latin typeface="+mj-lt"/>
              <a:ea typeface="+mj-ea"/>
              <a:cs typeface="+mj-cs"/>
            </a:endParaRPr>
          </a:p>
          <a:p>
            <a:pPr lvl="1">
              <a:lnSpc>
                <a:spcPct val="150000"/>
              </a:lnSpc>
              <a:spcAft>
                <a:spcPts val="400"/>
              </a:spcAft>
            </a:pPr>
            <a:r>
              <a:rPr lang="en-US" sz="3200" dirty="0" err="1">
                <a:solidFill>
                  <a:schemeClr val="accent1"/>
                </a:solidFill>
                <a:latin typeface="+mj-lt"/>
                <a:ea typeface="+mj-ea"/>
                <a:cs typeface="+mj-cs"/>
              </a:rPr>
              <a:t>Lácteos</a:t>
            </a:r>
            <a:endParaRPr lang="en-US" sz="3200" dirty="0">
              <a:solidFill>
                <a:schemeClr val="accent1"/>
              </a:solidFill>
              <a:latin typeface="+mj-lt"/>
              <a:ea typeface="+mj-ea"/>
              <a:cs typeface="+mj-cs"/>
            </a:endParaRP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1075</TotalTime>
  <Words>2412</Words>
  <Application>Microsoft Office PowerPoint</Application>
  <PresentationFormat>Widescreen</PresentationFormat>
  <Paragraphs>240</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2024</vt:lpstr>
      <vt:lpstr>PowerPoint Presentation</vt:lpstr>
      <vt:lpstr>Objetivos</vt:lpstr>
      <vt:lpstr>Una rutina de alimentación saludable.</vt:lpstr>
      <vt:lpstr>Manténgase bien nutrido con cualquier presupuesto.</vt:lpstr>
      <vt:lpstr>PowerPoint Presentation</vt:lpstr>
      <vt:lpstr>Practique la seguridad alimentaria en el hogar.</vt:lpstr>
      <vt:lpstr>Consulte a un dietista nutricionista registrado (DNR).</vt:lpstr>
      <vt:lpstr>Coma una variedad de comidas de todos los grupos de alimentos.</vt:lpstr>
      <vt:lpstr>PowerPoint Presentation</vt:lpstr>
      <vt:lpstr>PowerPoint Presentation</vt:lpstr>
      <vt:lpstr>Coma pensando en el medio ambiente.</vt:lpstr>
      <vt:lpstr>PowerPoint Presentation</vt:lpstr>
      <vt:lpstr>PowerPoint Presentation</vt:lpstr>
      <vt:lpstr>National Nutrition Month® 2024</vt:lpstr>
      <vt:lpstr>¡Gracias!</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5</cp:revision>
  <dcterms:created xsi:type="dcterms:W3CDTF">2023-11-10T18:49:27Z</dcterms:created>
  <dcterms:modified xsi:type="dcterms:W3CDTF">2024-01-10T14:44:34Z</dcterms:modified>
</cp:coreProperties>
</file>